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22" r:id="rId3"/>
    <p:sldId id="323" r:id="rId4"/>
    <p:sldId id="320" r:id="rId5"/>
    <p:sldId id="321" r:id="rId6"/>
    <p:sldId id="317" r:id="rId7"/>
    <p:sldId id="297" r:id="rId8"/>
    <p:sldId id="308" r:id="rId9"/>
    <p:sldId id="303" r:id="rId10"/>
    <p:sldId id="304" r:id="rId11"/>
    <p:sldId id="305" r:id="rId12"/>
    <p:sldId id="306" r:id="rId13"/>
    <p:sldId id="307" r:id="rId14"/>
    <p:sldId id="314" r:id="rId15"/>
    <p:sldId id="315" r:id="rId16"/>
    <p:sldId id="316" r:id="rId17"/>
    <p:sldId id="291" r:id="rId18"/>
    <p:sldId id="325" r:id="rId19"/>
    <p:sldId id="326" r:id="rId20"/>
    <p:sldId id="327" r:id="rId21"/>
    <p:sldId id="328" r:id="rId22"/>
    <p:sldId id="330" r:id="rId23"/>
    <p:sldId id="329" r:id="rId24"/>
    <p:sldId id="331" r:id="rId25"/>
    <p:sldId id="332" r:id="rId26"/>
  </p:sldIdLst>
  <p:sldSz cx="9144000" cy="6858000" type="screen4x3"/>
  <p:notesSz cx="6858000" cy="9686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F0A"/>
    <a:srgbClr val="F1AF33"/>
    <a:srgbClr val="FFC000"/>
    <a:srgbClr val="1A5691"/>
    <a:srgbClr val="009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59DDE-7267-4117-843D-649F30EDB2D9}" type="datetimeFigureOut">
              <a:rPr lang="de-DE" smtClean="0"/>
              <a:t>15.08.2013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093F7-D3EA-47B3-8EE4-D644D0E9BB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6454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20C73-66C4-44B3-A0DE-0BC9E4938FF2}" type="datetimeFigureOut">
              <a:rPr lang="de-DE" smtClean="0"/>
              <a:t>15.08.2013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08063" y="727075"/>
            <a:ext cx="4841875" cy="363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601290"/>
            <a:ext cx="5486400" cy="43591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4FFB1-FD53-43F5-A65F-141CA0FD27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1503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0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075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075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075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770824-5E3B-4979-9279-1E63F56D2F4F}" type="slidenum">
              <a:rPr lang="de-DE" sz="1200" smtClean="0"/>
              <a:pPr eaLnBrk="1" hangingPunct="1"/>
              <a:t>19</a:t>
            </a:fld>
            <a:endParaRPr lang="de-DE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US" dirty="0"/>
          </a:p>
        </p:txBody>
      </p:sp>
      <p:pic>
        <p:nvPicPr>
          <p:cNvPr id="7" name="Picture 2" descr="C:\Users\Benjamin\Desktop\1.07_energypedia_consult_12_logo_rgb_72dpi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740963"/>
            <a:ext cx="2160240" cy="256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Katharina\Desktop\ePedia consult\CI ePedia\Homepage\1.10_energypedia_con#510110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-4920" y="6059519"/>
            <a:ext cx="9153064" cy="104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94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D2C0C-487C-4CE2-9065-5D046F1E8E97}" type="datetime1">
              <a:rPr lang="en-US" smtClean="0"/>
              <a:t>8/15/2013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1210-BD48-4419-96BF-1D8A0D0CAF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10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91639-69DB-45C3-95AE-187E3302588A}" type="datetime1">
              <a:rPr lang="en-US" smtClean="0"/>
              <a:t>8/15/2013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1210-BD48-4419-96BF-1D8A0D0CAF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61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F07F0A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pic>
        <p:nvPicPr>
          <p:cNvPr id="8" name="Picture 2" descr="C:\Users\Katharina\Desktop\ePedia consult\CI ePedia\Homepage\1.10_energypedia_con#510110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-9065" y="6059519"/>
            <a:ext cx="9153064" cy="104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987824" y="6088211"/>
            <a:ext cx="2895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686872" y="6453336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461210-BD48-4419-96BF-1D8A0D0CAF5D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rgbClr val="002060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71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1762-4092-4AC9-B9F7-CE939E4BCDFE}" type="datetime1">
              <a:rPr lang="en-US" smtClean="0"/>
              <a:t>8/15/2013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1210-BD48-4419-96BF-1D8A0D0CAF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1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Katharina\Desktop\ePedia consult\CI ePedia\Homepage\1.10_energypedia_con#510110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-9065" y="6059519"/>
            <a:ext cx="9153064" cy="104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49B2-F1B2-4BF8-84B6-69CBF653F70C}" type="datetime1">
              <a:rPr lang="en-US" smtClean="0"/>
              <a:t>8/15/2013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1210-BD48-4419-96BF-1D8A0D0CAF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7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D9D7-BE77-42C9-8683-3E2198E18B10}" type="datetime1">
              <a:rPr lang="en-US" smtClean="0"/>
              <a:t>8/15/2013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1210-BD48-4419-96BF-1D8A0D0CAF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23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Katharina\Desktop\ePedia consult\CI ePedia\Homepage\1.10_energypedia_con#510110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-9065" y="6059519"/>
            <a:ext cx="9153064" cy="104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1076-CEFC-4750-8AB6-1EF156D43925}" type="datetime1">
              <a:rPr lang="en-US" smtClean="0"/>
              <a:t>8/15/2013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1210-BD48-4419-96BF-1D8A0D0CAF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4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atharina\Desktop\ePedia consult\CI ePedia\Homepage\1.10_energypedia_con#510110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-9065" y="6059519"/>
            <a:ext cx="9153064" cy="104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7A62F-873C-4005-8675-9EC54329613D}" type="datetime1">
              <a:rPr lang="en-US" smtClean="0"/>
              <a:t>8/15/2013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1210-BD48-4419-96BF-1D8A0D0CAF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6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1AA10-5673-430B-96C1-112AF2F1D55E}" type="datetime1">
              <a:rPr lang="en-US" smtClean="0"/>
              <a:t>8/15/2013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1210-BD48-4419-96BF-1D8A0D0CAF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06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6F11-8020-4909-9EB6-9825CEDB66C2}" type="datetime1">
              <a:rPr lang="en-US" smtClean="0"/>
              <a:t>8/15/2013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1210-BD48-4419-96BF-1D8A0D0CAF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2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578C8-89DB-4065-8544-EAD050DB9BF6}" type="datetime1">
              <a:rPr lang="en-US" smtClean="0"/>
              <a:t>8/15/2013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61210-BD48-4419-96BF-1D8A0D0CAF5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8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mo.info/" TargetMode="External"/><Relationship Id="rId2" Type="http://schemas.openxmlformats.org/officeDocument/2006/relationships/hyperlink" Target="http://www.energypedia-consult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artner.com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hyperlink" Target="http://www.gartner.com/it/page.jsp?id=121593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de-DE" dirty="0" err="1" smtClean="0">
                <a:solidFill>
                  <a:srgbClr val="1A5691"/>
                </a:solidFill>
              </a:rPr>
              <a:t>WebMo</a:t>
            </a:r>
            <a:r>
              <a:rPr lang="de-DE" dirty="0" smtClean="0">
                <a:solidFill>
                  <a:srgbClr val="1A5691"/>
                </a:solidFill>
              </a:rPr>
              <a:t> – webbasiertes Monitoring</a:t>
            </a:r>
            <a:endParaRPr lang="en-US" dirty="0">
              <a:solidFill>
                <a:srgbClr val="1A569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2420888"/>
            <a:ext cx="6400800" cy="1296144"/>
          </a:xfrm>
        </p:spPr>
        <p:txBody>
          <a:bodyPr>
            <a:normAutofit fontScale="85000" lnSpcReduction="20000"/>
          </a:bodyPr>
          <a:lstStyle/>
          <a:p>
            <a:r>
              <a:rPr lang="de-DE" i="1" dirty="0" smtClean="0">
                <a:solidFill>
                  <a:srgbClr val="1A5691"/>
                </a:solidFill>
              </a:rPr>
              <a:t>Benjamin </a:t>
            </a:r>
            <a:r>
              <a:rPr lang="de-DE" i="1" dirty="0" err="1" smtClean="0">
                <a:solidFill>
                  <a:srgbClr val="1A5691"/>
                </a:solidFill>
              </a:rPr>
              <a:t>Rebenich</a:t>
            </a:r>
            <a:endParaRPr lang="de-DE" i="1" dirty="0" smtClean="0">
              <a:solidFill>
                <a:srgbClr val="1A5691"/>
              </a:solidFill>
            </a:endParaRPr>
          </a:p>
          <a:p>
            <a:r>
              <a:rPr lang="de-DE" i="1" dirty="0" smtClean="0">
                <a:solidFill>
                  <a:srgbClr val="1A5691"/>
                </a:solidFill>
              </a:rPr>
              <a:t>Robert Heine</a:t>
            </a:r>
            <a:endParaRPr lang="de-DE" i="1" dirty="0">
              <a:solidFill>
                <a:srgbClr val="1A5691"/>
              </a:solidFill>
            </a:endParaRPr>
          </a:p>
          <a:p>
            <a:r>
              <a:rPr lang="de-DE" i="1" dirty="0" smtClean="0">
                <a:solidFill>
                  <a:srgbClr val="1A5691"/>
                </a:solidFill>
              </a:rPr>
              <a:t>15.08.2013</a:t>
            </a:r>
            <a:endParaRPr lang="en-US" i="1" dirty="0">
              <a:solidFill>
                <a:srgbClr val="1A56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63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Handlungsfeld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44008" y="1412776"/>
            <a:ext cx="4042792" cy="47133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2000" dirty="0" smtClean="0"/>
              <a:t>Auf Ebene der Handlungsfelder wird ebenfalls ein Ziel festgelegt und der aktuelle Stand als Text und in Form eines Diagramms festgehalten, die dann auch im Management Cockpit auftaucht.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 smtClean="0"/>
              <a:t>Dem Handlungsfeld werden Wirkungen zugeordnet, die jeweils mit Indikatoren belegt sind. Die Wirkungen und Indikatoren werden auf ihren jeweiligen Seiten bewertet.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 smtClean="0"/>
              <a:t>Durch das Klicken eines Buttons können bequem beliebig viele Wirkungen hinzugefügt werden.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1210-BD48-4419-96BF-1D8A0D0CAF5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3341773" cy="50405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mit Pfeil 5"/>
          <p:cNvCxnSpPr/>
          <p:nvPr/>
        </p:nvCxnSpPr>
        <p:spPr>
          <a:xfrm flipH="1">
            <a:off x="2411760" y="2060848"/>
            <a:ext cx="2187510" cy="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 flipH="1">
            <a:off x="3292624" y="4149080"/>
            <a:ext cx="1328103" cy="504056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flipH="1">
            <a:off x="827584" y="5373216"/>
            <a:ext cx="3793143" cy="792088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08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Wirkung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1210-BD48-4419-96BF-1D8A0D0CAF5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409950" cy="50228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139952" y="1423491"/>
            <a:ext cx="4680520" cy="47133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500" dirty="0" smtClean="0"/>
              <a:t>Auf den Seiten der Wirkungen u.a. werden eingetragen</a:t>
            </a:r>
          </a:p>
          <a:p>
            <a:pPr marL="0" indent="0">
              <a:buNone/>
            </a:pPr>
            <a:r>
              <a:rPr lang="de-DE" sz="1500" dirty="0" smtClean="0"/>
              <a:t>	Verantwortlicher		Herausforderungen</a:t>
            </a:r>
            <a:endParaRPr lang="de-DE" sz="1500" dirty="0"/>
          </a:p>
          <a:p>
            <a:pPr marL="0" indent="0">
              <a:buNone/>
            </a:pPr>
            <a:endParaRPr lang="de-DE" sz="1500" dirty="0" smtClean="0"/>
          </a:p>
          <a:p>
            <a:pPr marL="0" indent="0">
              <a:buNone/>
            </a:pPr>
            <a:r>
              <a:rPr lang="de-DE" sz="1500" dirty="0" smtClean="0"/>
              <a:t>Außerdem wird festgehalten, auf welche andere Wirkung die Wirkung einen Einfluss hat und auf Grundlage welcher Wirkungshypothese (rote Pfeile im GIZ Wirkungsmodell).</a:t>
            </a:r>
          </a:p>
          <a:p>
            <a:pPr marL="0" indent="0">
              <a:buNone/>
            </a:pPr>
            <a:endParaRPr lang="de-DE" sz="1500" dirty="0" smtClean="0"/>
          </a:p>
          <a:p>
            <a:pPr marL="0" indent="0">
              <a:buNone/>
            </a:pPr>
            <a:r>
              <a:rPr lang="de-DE" sz="1500" dirty="0" smtClean="0"/>
              <a:t>Die Wirkung werden mit beliebig vielen Indikatoren belegt. Diese werden auf ihren eigenen Seiten bewertet. Farbige Symbole zeigen dann hier an, ob sie sich „on </a:t>
            </a:r>
            <a:r>
              <a:rPr lang="de-DE" sz="1500" dirty="0" err="1" smtClean="0"/>
              <a:t>track</a:t>
            </a:r>
            <a:r>
              <a:rPr lang="de-DE" sz="1500" dirty="0" smtClean="0"/>
              <a:t>“ oder „off </a:t>
            </a:r>
            <a:r>
              <a:rPr lang="de-DE" sz="1500" dirty="0" err="1" smtClean="0"/>
              <a:t>track</a:t>
            </a:r>
            <a:r>
              <a:rPr lang="de-DE" sz="1500" dirty="0" smtClean="0"/>
              <a:t>“ befinden.</a:t>
            </a:r>
          </a:p>
          <a:p>
            <a:pPr marL="0" indent="0">
              <a:buNone/>
            </a:pPr>
            <a:r>
              <a:rPr lang="de-DE" sz="1500" dirty="0" smtClean="0"/>
              <a:t>	</a:t>
            </a:r>
            <a:endParaRPr lang="de-DE" sz="1500" dirty="0"/>
          </a:p>
          <a:p>
            <a:pPr marL="0" indent="0">
              <a:buNone/>
            </a:pPr>
            <a:r>
              <a:rPr lang="de-DE" sz="1500" dirty="0" smtClean="0"/>
              <a:t>Schließlich können beliebig viele Aktivitäten hinzugefügt werden, die mit ihren Terminen im Kalender eingetragen werden. Details finden sich auf der Seite der Aktivitäten.</a:t>
            </a:r>
            <a:endParaRPr lang="de-DE" sz="1500" dirty="0"/>
          </a:p>
        </p:txBody>
      </p:sp>
      <p:cxnSp>
        <p:nvCxnSpPr>
          <p:cNvPr id="9" name="Gerade Verbindung mit Pfeil 8"/>
          <p:cNvCxnSpPr/>
          <p:nvPr/>
        </p:nvCxnSpPr>
        <p:spPr>
          <a:xfrm flipH="1" flipV="1">
            <a:off x="3131840" y="1700808"/>
            <a:ext cx="1793688" cy="144016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>
            <a:off x="3702618" y="2132856"/>
            <a:ext cx="1222910" cy="36004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H="1" flipV="1">
            <a:off x="3805486" y="4233664"/>
            <a:ext cx="334466" cy="13144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 flipV="1">
            <a:off x="3563888" y="5085184"/>
            <a:ext cx="576064" cy="72008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H="1">
            <a:off x="2952433" y="2924944"/>
            <a:ext cx="1222910" cy="36004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96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Indikator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88024" y="1124744"/>
            <a:ext cx="4176464" cy="5001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500" dirty="0" smtClean="0"/>
              <a:t>Hier werden Name und verantwortliche Person für den Indikator notiert.</a:t>
            </a:r>
            <a:endParaRPr lang="de-DE" sz="1500" dirty="0"/>
          </a:p>
          <a:p>
            <a:pPr marL="0" indent="0">
              <a:buNone/>
            </a:pPr>
            <a:endParaRPr lang="de-DE" sz="1500" dirty="0" smtClean="0"/>
          </a:p>
          <a:p>
            <a:pPr marL="0" indent="0">
              <a:buNone/>
            </a:pPr>
            <a:r>
              <a:rPr lang="de-DE" sz="1500" dirty="0" smtClean="0"/>
              <a:t>Außerdem wird definiert, ob es sich auf einen Indikator auf Zielebene handelt, damit er ggf. im Management Cockpit angezeigt wird</a:t>
            </a:r>
          </a:p>
          <a:p>
            <a:pPr marL="0" indent="0">
              <a:buNone/>
            </a:pPr>
            <a:endParaRPr lang="de-DE" sz="1500" dirty="0" smtClean="0"/>
          </a:p>
          <a:p>
            <a:pPr marL="0" indent="0">
              <a:buNone/>
            </a:pPr>
            <a:r>
              <a:rPr lang="de-DE" sz="1500" dirty="0" smtClean="0"/>
              <a:t>Für jeden Indikator werden festgelegt:</a:t>
            </a:r>
          </a:p>
          <a:p>
            <a:pPr marL="0" indent="0">
              <a:buNone/>
            </a:pPr>
            <a:r>
              <a:rPr lang="de-DE" sz="1500" dirty="0" smtClean="0"/>
              <a:t>	</a:t>
            </a:r>
            <a:r>
              <a:rPr lang="de-DE" sz="1400" dirty="0" smtClean="0"/>
              <a:t>Baseline</a:t>
            </a:r>
          </a:p>
          <a:p>
            <a:pPr marL="0" indent="0">
              <a:buNone/>
            </a:pPr>
            <a:r>
              <a:rPr lang="de-DE" sz="1400" dirty="0" smtClean="0"/>
              <a:t>	drei Meilensteine und</a:t>
            </a:r>
          </a:p>
          <a:p>
            <a:pPr marL="0" indent="0">
              <a:buNone/>
            </a:pPr>
            <a:r>
              <a:rPr lang="de-DE" sz="1400" dirty="0"/>
              <a:t>	</a:t>
            </a:r>
            <a:r>
              <a:rPr lang="de-DE" sz="1400" dirty="0" smtClean="0"/>
              <a:t>Zielwert</a:t>
            </a:r>
          </a:p>
          <a:p>
            <a:pPr marL="0" indent="0">
              <a:buNone/>
            </a:pPr>
            <a:endParaRPr lang="de-DE" sz="1500" dirty="0"/>
          </a:p>
          <a:p>
            <a:pPr marL="0" indent="0">
              <a:buNone/>
            </a:pPr>
            <a:r>
              <a:rPr lang="de-DE" sz="1500" dirty="0" smtClean="0"/>
              <a:t>Der Verantwortliche stellt ein, an welchem der vier Schritte sich das Projekt befindet. Liegt der aktuelle Stand hinter der Deadline zurück, wird der Indikator ggf. als „off </a:t>
            </a:r>
            <a:r>
              <a:rPr lang="de-DE" sz="1500" dirty="0" err="1" smtClean="0"/>
              <a:t>track</a:t>
            </a:r>
            <a:r>
              <a:rPr lang="de-DE" sz="1500" dirty="0" smtClean="0"/>
              <a:t>“ bewertet.</a:t>
            </a:r>
          </a:p>
          <a:p>
            <a:pPr marL="0" indent="0">
              <a:buNone/>
            </a:pPr>
            <a:endParaRPr lang="de-DE" sz="1500" dirty="0" smtClean="0"/>
          </a:p>
          <a:p>
            <a:pPr marL="0" indent="0">
              <a:buNone/>
            </a:pPr>
            <a:r>
              <a:rPr lang="de-DE" sz="1500" dirty="0" smtClean="0"/>
              <a:t>Es sind sowohl </a:t>
            </a:r>
            <a:r>
              <a:rPr lang="de-DE" sz="1500" dirty="0"/>
              <a:t>q</a:t>
            </a:r>
            <a:r>
              <a:rPr lang="de-DE" sz="1500" dirty="0" smtClean="0"/>
              <a:t>uantitative als auch qualitative Daten möglich.</a:t>
            </a:r>
            <a:endParaRPr lang="de-DE" sz="15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1210-BD48-4419-96BF-1D8A0D0CAF5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4744"/>
            <a:ext cx="4072672" cy="50405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mit Pfeil 5"/>
          <p:cNvCxnSpPr/>
          <p:nvPr/>
        </p:nvCxnSpPr>
        <p:spPr>
          <a:xfrm flipH="1">
            <a:off x="2987824" y="2384884"/>
            <a:ext cx="1763846" cy="324036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 flipH="1">
            <a:off x="3505515" y="3933056"/>
            <a:ext cx="2074597" cy="504056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flipH="1">
            <a:off x="3505516" y="3646851"/>
            <a:ext cx="2074596" cy="286205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H="1">
            <a:off x="3657915" y="3356992"/>
            <a:ext cx="1922197" cy="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flipH="1">
            <a:off x="2258301" y="1340768"/>
            <a:ext cx="2493369" cy="1097495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11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Aktivität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76056" y="1412776"/>
            <a:ext cx="3610744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r>
              <a:rPr lang="de-DE" sz="1600" dirty="0" smtClean="0"/>
              <a:t>Für Aktivitäten werden Name und Verantwortlicher eingetragen.</a:t>
            </a: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1600" dirty="0" smtClean="0"/>
              <a:t>Außerdem Start- und Enddatum, damit sie im Kalender auftauchen.</a:t>
            </a:r>
          </a:p>
          <a:p>
            <a:pPr marL="0" indent="0">
              <a:buNone/>
            </a:pPr>
            <a:endParaRPr lang="de-DE" sz="1600" dirty="0" smtClean="0"/>
          </a:p>
          <a:p>
            <a:pPr marL="0" indent="0">
              <a:buNone/>
            </a:pPr>
            <a:r>
              <a:rPr lang="de-DE" sz="1600" dirty="0" smtClean="0"/>
              <a:t>Beim Status kann gewählt werden zwischen : geplant, laufend, abgeschlossen, verspätet und unmöglich.</a:t>
            </a:r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1600" dirty="0" smtClean="0"/>
              <a:t>Wie auf jeder Seite ist zusätzlich dazu Platz für Freihandkommentare.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1210-BD48-4419-96BF-1D8A0D0CAF5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4420339" cy="25922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mit Pfeil 5"/>
          <p:cNvCxnSpPr/>
          <p:nvPr/>
        </p:nvCxnSpPr>
        <p:spPr>
          <a:xfrm flipH="1">
            <a:off x="3779912" y="1988840"/>
            <a:ext cx="1145615" cy="864096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 flipH="1">
            <a:off x="3784367" y="2780928"/>
            <a:ext cx="1328103" cy="504056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flipH="1">
            <a:off x="1475656" y="3501008"/>
            <a:ext cx="3449872" cy="252028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>
            <a:off x="2605705" y="4725144"/>
            <a:ext cx="2460144" cy="7620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87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Erstellung neuer Einträge „im Schlauch“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4370" y="2005973"/>
            <a:ext cx="1450504" cy="5760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 smtClean="0"/>
              <a:t>Projekt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1210-BD48-4419-96BF-1D8A0D0CAF5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543" y="2564337"/>
            <a:ext cx="17621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988" y="1492780"/>
            <a:ext cx="23241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592912"/>
            <a:ext cx="18288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71268"/>
            <a:ext cx="19907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88840"/>
            <a:ext cx="3469340" cy="30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42" y="3542916"/>
            <a:ext cx="1381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Inhaltsplatzhalter 2"/>
          <p:cNvSpPr txBox="1">
            <a:spLocks/>
          </p:cNvSpPr>
          <p:nvPr/>
        </p:nvSpPr>
        <p:spPr>
          <a:xfrm>
            <a:off x="384370" y="3356992"/>
            <a:ext cx="2952715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dirty="0" smtClean="0"/>
              <a:t>Handlungsfeld</a:t>
            </a:r>
          </a:p>
        </p:txBody>
      </p:sp>
      <p:sp>
        <p:nvSpPr>
          <p:cNvPr id="13" name="Inhaltsplatzhalter 2"/>
          <p:cNvSpPr txBox="1">
            <a:spLocks/>
          </p:cNvSpPr>
          <p:nvPr/>
        </p:nvSpPr>
        <p:spPr>
          <a:xfrm>
            <a:off x="384370" y="4541871"/>
            <a:ext cx="3424238" cy="5476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dirty="0" smtClean="0"/>
              <a:t>Wirkung</a:t>
            </a:r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42" y="4658537"/>
            <a:ext cx="14478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964" y="4658537"/>
            <a:ext cx="13525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Gerade Verbindung mit Pfeil 16"/>
          <p:cNvCxnSpPr/>
          <p:nvPr/>
        </p:nvCxnSpPr>
        <p:spPr>
          <a:xfrm flipH="1">
            <a:off x="4269918" y="3933056"/>
            <a:ext cx="1022162" cy="750181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nhaltsplatzhalter 2"/>
          <p:cNvSpPr txBox="1">
            <a:spLocks/>
          </p:cNvSpPr>
          <p:nvPr/>
        </p:nvSpPr>
        <p:spPr>
          <a:xfrm>
            <a:off x="419644" y="5733256"/>
            <a:ext cx="4800428" cy="5760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dirty="0" smtClean="0"/>
              <a:t>Indikatoren und Aktivitäten</a:t>
            </a:r>
          </a:p>
        </p:txBody>
      </p:sp>
      <p:sp>
        <p:nvSpPr>
          <p:cNvPr id="22" name="Pfeil nach unten 21"/>
          <p:cNvSpPr/>
          <p:nvPr/>
        </p:nvSpPr>
        <p:spPr>
          <a:xfrm>
            <a:off x="899592" y="4005064"/>
            <a:ext cx="360040" cy="5471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 nach unten 22"/>
          <p:cNvSpPr/>
          <p:nvPr/>
        </p:nvSpPr>
        <p:spPr>
          <a:xfrm>
            <a:off x="899592" y="5107221"/>
            <a:ext cx="360040" cy="5471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Pfeil nach unten 29"/>
          <p:cNvSpPr/>
          <p:nvPr/>
        </p:nvSpPr>
        <p:spPr>
          <a:xfrm>
            <a:off x="899592" y="2658632"/>
            <a:ext cx="360040" cy="5471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2" name="Gerade Verbindung mit Pfeil 31"/>
          <p:cNvCxnSpPr>
            <a:cxnSpLocks/>
          </p:cNvCxnSpPr>
          <p:nvPr/>
        </p:nvCxnSpPr>
        <p:spPr>
          <a:xfrm>
            <a:off x="6120755" y="3933056"/>
            <a:ext cx="981484" cy="750183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 flipH="1">
            <a:off x="2959158" y="2212910"/>
            <a:ext cx="964770" cy="375091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>
            <a:off x="7465276" y="2196177"/>
            <a:ext cx="851140" cy="36816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 flipV="1">
            <a:off x="6120755" y="1710252"/>
            <a:ext cx="515822" cy="278588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/>
          <p:nvPr/>
        </p:nvCxnSpPr>
        <p:spPr>
          <a:xfrm>
            <a:off x="5703136" y="2932207"/>
            <a:ext cx="0" cy="496793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>
            <a:off x="5675377" y="2290217"/>
            <a:ext cx="0" cy="314117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64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/>
      <p:bldP spid="20" grpId="0"/>
      <p:bldP spid="22" grpId="0" animBg="1"/>
      <p:bldP spid="23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5374" y="464173"/>
            <a:ext cx="7549505" cy="555701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Änderungen / Updates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8366533" y="6635720"/>
            <a:ext cx="690745" cy="2222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A84BED-8117-4671-AD8D-6AF6733DE36C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655" y="5825051"/>
            <a:ext cx="1468212" cy="46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Nach rechts gekrümmter Pfeil 15"/>
          <p:cNvSpPr/>
          <p:nvPr/>
        </p:nvSpPr>
        <p:spPr bwMode="auto">
          <a:xfrm flipH="1">
            <a:off x="5477271" y="1640952"/>
            <a:ext cx="1250644" cy="4672789"/>
          </a:xfrm>
          <a:prstGeom prst="curvedRight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de-DE"/>
          </a:p>
        </p:txBody>
      </p:sp>
      <p:sp>
        <p:nvSpPr>
          <p:cNvPr id="18" name="Nach rechts gekrümmter Pfeil 17"/>
          <p:cNvSpPr/>
          <p:nvPr/>
        </p:nvSpPr>
        <p:spPr bwMode="auto">
          <a:xfrm flipV="1">
            <a:off x="2329362" y="1537985"/>
            <a:ext cx="1250644" cy="4671154"/>
          </a:xfrm>
          <a:prstGeom prst="curvedRight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13" y="1543942"/>
            <a:ext cx="1822139" cy="46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92" y="2259394"/>
            <a:ext cx="3480008" cy="329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447" y="2242837"/>
            <a:ext cx="3647298" cy="3261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75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Hilfeseiten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1210-BD48-4419-96BF-1D8A0D0CAF5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45062"/>
            <a:ext cx="268948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288226"/>
            <a:ext cx="8932733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571" y="2245062"/>
            <a:ext cx="270859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684" y="2245062"/>
            <a:ext cx="270552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179511" y="5065560"/>
            <a:ext cx="2689489" cy="11717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sz="2400" dirty="0" smtClean="0"/>
              <a:t>Inhaltsübersicht und direkter Link in Editiermodus</a:t>
            </a:r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3204324" y="5085184"/>
            <a:ext cx="2689489" cy="1171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de-DE" sz="2400" dirty="0" smtClean="0"/>
              <a:t>Letzte Änderungen und alte Seiten</a:t>
            </a:r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6203929" y="5085184"/>
            <a:ext cx="2801037" cy="1171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de-DE" sz="2400" dirty="0" smtClean="0"/>
              <a:t>Verschiedene Reporting Tool, z.B. BMZ Wirkungsmatrix</a:t>
            </a:r>
          </a:p>
        </p:txBody>
      </p:sp>
    </p:spTree>
    <p:extLst>
      <p:ext uri="{BB962C8B-B14F-4D97-AF65-F5344CB8AC3E}">
        <p14:creationId xmlns:p14="http://schemas.microsoft.com/office/powerpoint/2010/main" val="398959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Kontakt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1800" dirty="0" smtClean="0"/>
              <a:t>Benjamin </a:t>
            </a:r>
            <a:r>
              <a:rPr lang="de-DE" sz="1800" dirty="0" err="1" smtClean="0"/>
              <a:t>Rebenich</a:t>
            </a:r>
            <a:endParaRPr lang="de-DE" sz="1800" dirty="0" smtClean="0"/>
          </a:p>
          <a:p>
            <a:pPr marL="0" indent="0">
              <a:buNone/>
            </a:pPr>
            <a:r>
              <a:rPr lang="de-DE" sz="1800" dirty="0" err="1" smtClean="0"/>
              <a:t>energpyedia</a:t>
            </a:r>
            <a:r>
              <a:rPr lang="de-DE" sz="1800" dirty="0" smtClean="0"/>
              <a:t> </a:t>
            </a:r>
            <a:r>
              <a:rPr lang="de-DE" sz="1800" dirty="0" err="1"/>
              <a:t>consult</a:t>
            </a:r>
            <a:r>
              <a:rPr lang="de-DE" sz="1800" dirty="0"/>
              <a:t> UG (haftungsbeschränkt)</a:t>
            </a:r>
            <a:br>
              <a:rPr lang="de-DE" sz="1800" dirty="0"/>
            </a:br>
            <a:r>
              <a:rPr lang="de-DE" sz="1800" dirty="0"/>
              <a:t>Ludwig-Erhard-Str. 30-34</a:t>
            </a:r>
            <a:br>
              <a:rPr lang="de-DE" sz="1800" dirty="0"/>
            </a:br>
            <a:r>
              <a:rPr lang="de-DE" sz="1800" dirty="0"/>
              <a:t>65760 Eschborn</a:t>
            </a:r>
            <a:br>
              <a:rPr lang="de-DE" sz="1800" dirty="0"/>
            </a:br>
            <a:r>
              <a:rPr lang="de-DE" sz="1800" dirty="0"/>
              <a:t>Germany</a:t>
            </a:r>
            <a:br>
              <a:rPr lang="de-DE" sz="1800" dirty="0"/>
            </a:b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/>
              <a:t>T: +49 6196 2029723</a:t>
            </a:r>
            <a:br>
              <a:rPr lang="de-DE" sz="1800" dirty="0"/>
            </a:br>
            <a:r>
              <a:rPr lang="de-DE" sz="1800" dirty="0"/>
              <a:t>E: </a:t>
            </a:r>
            <a:r>
              <a:rPr lang="de-DE" sz="1800" dirty="0" smtClean="0"/>
              <a:t>b.rebenich@energypedia-consult.com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/>
              <a:t>I: </a:t>
            </a:r>
            <a:r>
              <a:rPr lang="de-DE" sz="1800" dirty="0" smtClean="0">
                <a:hlinkClick r:id="rId2"/>
              </a:rPr>
              <a:t>www.energypedia-consult.com</a:t>
            </a:r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/>
              <a:t>I: </a:t>
            </a:r>
            <a:r>
              <a:rPr lang="de-DE" sz="1800" dirty="0" smtClean="0">
                <a:hlinkClick r:id="rId3"/>
              </a:rPr>
              <a:t>www.webmo.info</a:t>
            </a:r>
            <a:r>
              <a:rPr lang="de-DE" sz="1800" dirty="0" smtClean="0"/>
              <a:t> </a:t>
            </a:r>
            <a:r>
              <a:rPr lang="de-DE" sz="1800" dirty="0"/>
              <a:t/>
            </a:r>
            <a:br>
              <a:rPr lang="de-DE" sz="1800" dirty="0"/>
            </a:b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de-DE" sz="900" dirty="0"/>
              <a:t>Registergericht: Frankfurt, Eintragungs-Nr. HRB 93412 | Sitz: Ludwig-Erhard-Str. 30-34, D-65760 Eschborn | Geschäftsführung: Lisa Feldmann und Robert </a:t>
            </a:r>
            <a:r>
              <a:rPr lang="de-DE" sz="900" dirty="0" smtClean="0"/>
              <a:t>Heine</a:t>
            </a:r>
            <a:endParaRPr lang="en-US" sz="9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1210-BD48-4419-96BF-1D8A0D0CAF5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73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Aufbau von Wikis</a:t>
            </a:r>
            <a:endParaRPr lang="en-US" dirty="0"/>
          </a:p>
        </p:txBody>
      </p:sp>
      <p:sp>
        <p:nvSpPr>
          <p:cNvPr id="76" name="Inhaltsplatzhalter 75"/>
          <p:cNvSpPr>
            <a:spLocks noGrp="1"/>
          </p:cNvSpPr>
          <p:nvPr>
            <p:ph idx="1"/>
          </p:nvPr>
        </p:nvSpPr>
        <p:spPr>
          <a:xfrm>
            <a:off x="520055" y="1412776"/>
            <a:ext cx="3322712" cy="4755629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  <a:defRPr/>
            </a:pPr>
            <a:r>
              <a:rPr lang="de-DE" sz="2000" dirty="0">
                <a:solidFill>
                  <a:srgbClr val="1A5691"/>
                </a:solidFill>
              </a:rPr>
              <a:t>Ein Wiki besteht aus mehreren, unterschiedlichen Seiten</a:t>
            </a:r>
            <a:r>
              <a:rPr lang="de-DE" sz="2000" dirty="0" smtClean="0">
                <a:solidFill>
                  <a:srgbClr val="1A5691"/>
                </a:solidFill>
              </a:rPr>
              <a:t>.</a:t>
            </a:r>
          </a:p>
          <a:p>
            <a:pPr marL="0" indent="0">
              <a:buClr>
                <a:srgbClr val="002060"/>
              </a:buClr>
              <a:buNone/>
              <a:defRPr/>
            </a:pPr>
            <a:endParaRPr lang="de-DE" sz="2000" dirty="0">
              <a:solidFill>
                <a:srgbClr val="1A5691"/>
              </a:solidFill>
            </a:endParaRPr>
          </a:p>
          <a:p>
            <a:pPr>
              <a:buClr>
                <a:srgbClr val="002060"/>
              </a:buClr>
              <a:defRPr/>
            </a:pPr>
            <a:r>
              <a:rPr lang="de-DE" sz="2000" dirty="0">
                <a:solidFill>
                  <a:srgbClr val="1A5691"/>
                </a:solidFill>
              </a:rPr>
              <a:t>Über Links können Artikel miteinander verbunden werden</a:t>
            </a:r>
            <a:r>
              <a:rPr lang="de-DE" sz="2000" dirty="0" smtClean="0">
                <a:solidFill>
                  <a:srgbClr val="1A5691"/>
                </a:solidFill>
              </a:rPr>
              <a:t>.</a:t>
            </a:r>
          </a:p>
          <a:p>
            <a:pPr marL="0" indent="0">
              <a:buClr>
                <a:srgbClr val="002060"/>
              </a:buClr>
              <a:buNone/>
              <a:defRPr/>
            </a:pPr>
            <a:endParaRPr lang="de-DE" sz="2000" dirty="0">
              <a:solidFill>
                <a:srgbClr val="1A5691"/>
              </a:solidFill>
            </a:endParaRPr>
          </a:p>
          <a:p>
            <a:pPr>
              <a:buClr>
                <a:srgbClr val="002060"/>
              </a:buClr>
              <a:defRPr/>
            </a:pPr>
            <a:r>
              <a:rPr lang="de-DE" sz="2000" dirty="0">
                <a:solidFill>
                  <a:srgbClr val="1A5691"/>
                </a:solidFill>
              </a:rPr>
              <a:t>Einzelne Seiten dienen als Übersichtsseiten</a:t>
            </a:r>
            <a:r>
              <a:rPr lang="de-DE" sz="2000" dirty="0" smtClean="0">
                <a:solidFill>
                  <a:srgbClr val="1A5691"/>
                </a:solidFill>
              </a:rPr>
              <a:t>.</a:t>
            </a:r>
          </a:p>
          <a:p>
            <a:pPr marL="0" indent="0">
              <a:buClr>
                <a:srgbClr val="002060"/>
              </a:buClr>
              <a:buNone/>
              <a:defRPr/>
            </a:pPr>
            <a:endParaRPr lang="de-DE" sz="2000" dirty="0">
              <a:solidFill>
                <a:srgbClr val="1A5691"/>
              </a:solidFill>
            </a:endParaRPr>
          </a:p>
          <a:p>
            <a:pPr>
              <a:buClr>
                <a:srgbClr val="002060"/>
              </a:buClr>
              <a:defRPr/>
            </a:pPr>
            <a:r>
              <a:rPr lang="de-DE" sz="2000" dirty="0">
                <a:solidFill>
                  <a:srgbClr val="1A5691"/>
                </a:solidFill>
              </a:rPr>
              <a:t>Kategorien fassen mehrere Artikel zu einem Thema zusammen.</a:t>
            </a:r>
          </a:p>
          <a:p>
            <a:endParaRPr lang="en-US" dirty="0"/>
          </a:p>
        </p:txBody>
      </p:sp>
      <p:grpSp>
        <p:nvGrpSpPr>
          <p:cNvPr id="95" name="Group 5"/>
          <p:cNvGrpSpPr>
            <a:grpSpLocks/>
          </p:cNvGrpSpPr>
          <p:nvPr/>
        </p:nvGrpSpPr>
        <p:grpSpPr bwMode="auto">
          <a:xfrm>
            <a:off x="6521603" y="3732564"/>
            <a:ext cx="490537" cy="641350"/>
            <a:chOff x="6598" y="13841"/>
            <a:chExt cx="1431" cy="1816"/>
          </a:xfrm>
        </p:grpSpPr>
        <p:sp>
          <p:nvSpPr>
            <p:cNvPr id="96" name="Rectangle 6"/>
            <p:cNvSpPr>
              <a:spLocks noChangeArrowheads="1"/>
            </p:cNvSpPr>
            <p:nvPr/>
          </p:nvSpPr>
          <p:spPr bwMode="auto">
            <a:xfrm>
              <a:off x="6598" y="13841"/>
              <a:ext cx="1431" cy="18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cxnSp>
          <p:nvCxnSpPr>
            <p:cNvPr id="97" name="AutoShape 7"/>
            <p:cNvCxnSpPr>
              <a:cxnSpLocks noChangeShapeType="1"/>
            </p:cNvCxnSpPr>
            <p:nvPr/>
          </p:nvCxnSpPr>
          <p:spPr bwMode="auto">
            <a:xfrm>
              <a:off x="6771" y="1405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AutoShape 8"/>
            <p:cNvCxnSpPr>
              <a:cxnSpLocks noChangeShapeType="1"/>
            </p:cNvCxnSpPr>
            <p:nvPr/>
          </p:nvCxnSpPr>
          <p:spPr bwMode="auto">
            <a:xfrm>
              <a:off x="6771" y="1429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AutoShape 9"/>
            <p:cNvCxnSpPr>
              <a:cxnSpLocks noChangeShapeType="1"/>
            </p:cNvCxnSpPr>
            <p:nvPr/>
          </p:nvCxnSpPr>
          <p:spPr bwMode="auto">
            <a:xfrm>
              <a:off x="6771" y="1453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AutoShape 10"/>
            <p:cNvCxnSpPr>
              <a:cxnSpLocks noChangeShapeType="1"/>
            </p:cNvCxnSpPr>
            <p:nvPr/>
          </p:nvCxnSpPr>
          <p:spPr bwMode="auto">
            <a:xfrm>
              <a:off x="6794" y="1477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" name="AutoShape 11"/>
            <p:cNvCxnSpPr>
              <a:cxnSpLocks noChangeShapeType="1"/>
            </p:cNvCxnSpPr>
            <p:nvPr/>
          </p:nvCxnSpPr>
          <p:spPr bwMode="auto">
            <a:xfrm>
              <a:off x="6800" y="1501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AutoShape 12"/>
            <p:cNvCxnSpPr>
              <a:cxnSpLocks noChangeShapeType="1"/>
            </p:cNvCxnSpPr>
            <p:nvPr/>
          </p:nvCxnSpPr>
          <p:spPr bwMode="auto">
            <a:xfrm>
              <a:off x="6794" y="1525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" name="AutoShape 13"/>
            <p:cNvCxnSpPr>
              <a:cxnSpLocks noChangeShapeType="1"/>
            </p:cNvCxnSpPr>
            <p:nvPr/>
          </p:nvCxnSpPr>
          <p:spPr bwMode="auto">
            <a:xfrm>
              <a:off x="6743" y="1549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7" name="Group 5"/>
          <p:cNvGrpSpPr>
            <a:grpSpLocks/>
          </p:cNvGrpSpPr>
          <p:nvPr/>
        </p:nvGrpSpPr>
        <p:grpSpPr bwMode="auto">
          <a:xfrm>
            <a:off x="7515378" y="4805714"/>
            <a:ext cx="492125" cy="642938"/>
            <a:chOff x="6598" y="13841"/>
            <a:chExt cx="1431" cy="1816"/>
          </a:xfrm>
        </p:grpSpPr>
        <p:sp>
          <p:nvSpPr>
            <p:cNvPr id="78" name="Rectangle 6"/>
            <p:cNvSpPr>
              <a:spLocks noChangeArrowheads="1"/>
            </p:cNvSpPr>
            <p:nvPr/>
          </p:nvSpPr>
          <p:spPr bwMode="auto">
            <a:xfrm>
              <a:off x="6598" y="13841"/>
              <a:ext cx="1431" cy="18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cxnSp>
          <p:nvCxnSpPr>
            <p:cNvPr id="79" name="AutoShape 7"/>
            <p:cNvCxnSpPr>
              <a:cxnSpLocks noChangeShapeType="1"/>
            </p:cNvCxnSpPr>
            <p:nvPr/>
          </p:nvCxnSpPr>
          <p:spPr bwMode="auto">
            <a:xfrm>
              <a:off x="6771" y="1405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AutoShape 8"/>
            <p:cNvCxnSpPr>
              <a:cxnSpLocks noChangeShapeType="1"/>
            </p:cNvCxnSpPr>
            <p:nvPr/>
          </p:nvCxnSpPr>
          <p:spPr bwMode="auto">
            <a:xfrm>
              <a:off x="6771" y="1429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AutoShape 9"/>
            <p:cNvCxnSpPr>
              <a:cxnSpLocks noChangeShapeType="1"/>
            </p:cNvCxnSpPr>
            <p:nvPr/>
          </p:nvCxnSpPr>
          <p:spPr bwMode="auto">
            <a:xfrm>
              <a:off x="6771" y="1453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10"/>
            <p:cNvCxnSpPr>
              <a:cxnSpLocks noChangeShapeType="1"/>
            </p:cNvCxnSpPr>
            <p:nvPr/>
          </p:nvCxnSpPr>
          <p:spPr bwMode="auto">
            <a:xfrm>
              <a:off x="6794" y="1477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" name="AutoShape 11"/>
            <p:cNvCxnSpPr>
              <a:cxnSpLocks noChangeShapeType="1"/>
            </p:cNvCxnSpPr>
            <p:nvPr/>
          </p:nvCxnSpPr>
          <p:spPr bwMode="auto">
            <a:xfrm>
              <a:off x="6800" y="1501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AutoShape 12"/>
            <p:cNvCxnSpPr>
              <a:cxnSpLocks noChangeShapeType="1"/>
            </p:cNvCxnSpPr>
            <p:nvPr/>
          </p:nvCxnSpPr>
          <p:spPr bwMode="auto">
            <a:xfrm>
              <a:off x="6794" y="1525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AutoShape 13"/>
            <p:cNvCxnSpPr>
              <a:cxnSpLocks noChangeShapeType="1"/>
            </p:cNvCxnSpPr>
            <p:nvPr/>
          </p:nvCxnSpPr>
          <p:spPr bwMode="auto">
            <a:xfrm>
              <a:off x="6743" y="1549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6" name="Group 5"/>
          <p:cNvGrpSpPr>
            <a:grpSpLocks/>
          </p:cNvGrpSpPr>
          <p:nvPr/>
        </p:nvGrpSpPr>
        <p:grpSpPr bwMode="auto">
          <a:xfrm>
            <a:off x="5205565" y="4851752"/>
            <a:ext cx="492125" cy="642937"/>
            <a:chOff x="6598" y="13841"/>
            <a:chExt cx="1431" cy="1816"/>
          </a:xfrm>
        </p:grpSpPr>
        <p:sp>
          <p:nvSpPr>
            <p:cNvPr id="87" name="Rectangle 6"/>
            <p:cNvSpPr>
              <a:spLocks noChangeArrowheads="1"/>
            </p:cNvSpPr>
            <p:nvPr/>
          </p:nvSpPr>
          <p:spPr bwMode="auto">
            <a:xfrm>
              <a:off x="6598" y="13841"/>
              <a:ext cx="1431" cy="18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cxnSp>
          <p:nvCxnSpPr>
            <p:cNvPr id="88" name="AutoShape 7"/>
            <p:cNvCxnSpPr>
              <a:cxnSpLocks noChangeShapeType="1"/>
            </p:cNvCxnSpPr>
            <p:nvPr/>
          </p:nvCxnSpPr>
          <p:spPr bwMode="auto">
            <a:xfrm>
              <a:off x="6771" y="1405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AutoShape 8"/>
            <p:cNvCxnSpPr>
              <a:cxnSpLocks noChangeShapeType="1"/>
            </p:cNvCxnSpPr>
            <p:nvPr/>
          </p:nvCxnSpPr>
          <p:spPr bwMode="auto">
            <a:xfrm>
              <a:off x="6771" y="1429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" name="AutoShape 9"/>
            <p:cNvCxnSpPr>
              <a:cxnSpLocks noChangeShapeType="1"/>
            </p:cNvCxnSpPr>
            <p:nvPr/>
          </p:nvCxnSpPr>
          <p:spPr bwMode="auto">
            <a:xfrm>
              <a:off x="6771" y="1453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AutoShape 10"/>
            <p:cNvCxnSpPr>
              <a:cxnSpLocks noChangeShapeType="1"/>
            </p:cNvCxnSpPr>
            <p:nvPr/>
          </p:nvCxnSpPr>
          <p:spPr bwMode="auto">
            <a:xfrm>
              <a:off x="6794" y="1477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AutoShape 11"/>
            <p:cNvCxnSpPr>
              <a:cxnSpLocks noChangeShapeType="1"/>
            </p:cNvCxnSpPr>
            <p:nvPr/>
          </p:nvCxnSpPr>
          <p:spPr bwMode="auto">
            <a:xfrm>
              <a:off x="6800" y="1501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AutoShape 12"/>
            <p:cNvCxnSpPr>
              <a:cxnSpLocks noChangeShapeType="1"/>
            </p:cNvCxnSpPr>
            <p:nvPr/>
          </p:nvCxnSpPr>
          <p:spPr bwMode="auto">
            <a:xfrm>
              <a:off x="6794" y="1525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4" name="AutoShape 13"/>
            <p:cNvCxnSpPr>
              <a:cxnSpLocks noChangeShapeType="1"/>
            </p:cNvCxnSpPr>
            <p:nvPr/>
          </p:nvCxnSpPr>
          <p:spPr bwMode="auto">
            <a:xfrm>
              <a:off x="6743" y="1549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4" name="Group 5"/>
          <p:cNvGrpSpPr>
            <a:grpSpLocks/>
          </p:cNvGrpSpPr>
          <p:nvPr/>
        </p:nvGrpSpPr>
        <p:grpSpPr bwMode="auto">
          <a:xfrm>
            <a:off x="3962553" y="3713514"/>
            <a:ext cx="490537" cy="642938"/>
            <a:chOff x="6598" y="13841"/>
            <a:chExt cx="1431" cy="1816"/>
          </a:xfrm>
        </p:grpSpPr>
        <p:sp>
          <p:nvSpPr>
            <p:cNvPr id="105" name="Rectangle 6"/>
            <p:cNvSpPr>
              <a:spLocks noChangeArrowheads="1"/>
            </p:cNvSpPr>
            <p:nvPr/>
          </p:nvSpPr>
          <p:spPr bwMode="auto">
            <a:xfrm>
              <a:off x="6598" y="13841"/>
              <a:ext cx="1431" cy="18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cxnSp>
          <p:nvCxnSpPr>
            <p:cNvPr id="106" name="AutoShape 7"/>
            <p:cNvCxnSpPr>
              <a:cxnSpLocks noChangeShapeType="1"/>
            </p:cNvCxnSpPr>
            <p:nvPr/>
          </p:nvCxnSpPr>
          <p:spPr bwMode="auto">
            <a:xfrm>
              <a:off x="6771" y="1405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" name="AutoShape 8"/>
            <p:cNvCxnSpPr>
              <a:cxnSpLocks noChangeShapeType="1"/>
            </p:cNvCxnSpPr>
            <p:nvPr/>
          </p:nvCxnSpPr>
          <p:spPr bwMode="auto">
            <a:xfrm>
              <a:off x="6771" y="1429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" name="AutoShape 9"/>
            <p:cNvCxnSpPr>
              <a:cxnSpLocks noChangeShapeType="1"/>
            </p:cNvCxnSpPr>
            <p:nvPr/>
          </p:nvCxnSpPr>
          <p:spPr bwMode="auto">
            <a:xfrm>
              <a:off x="6771" y="1453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" name="AutoShape 10"/>
            <p:cNvCxnSpPr>
              <a:cxnSpLocks noChangeShapeType="1"/>
            </p:cNvCxnSpPr>
            <p:nvPr/>
          </p:nvCxnSpPr>
          <p:spPr bwMode="auto">
            <a:xfrm>
              <a:off x="6794" y="1477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0" name="AutoShape 11"/>
            <p:cNvCxnSpPr>
              <a:cxnSpLocks noChangeShapeType="1"/>
            </p:cNvCxnSpPr>
            <p:nvPr/>
          </p:nvCxnSpPr>
          <p:spPr bwMode="auto">
            <a:xfrm>
              <a:off x="6800" y="1501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AutoShape 12"/>
            <p:cNvCxnSpPr>
              <a:cxnSpLocks noChangeShapeType="1"/>
            </p:cNvCxnSpPr>
            <p:nvPr/>
          </p:nvCxnSpPr>
          <p:spPr bwMode="auto">
            <a:xfrm>
              <a:off x="6794" y="1525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" name="AutoShape 13"/>
            <p:cNvCxnSpPr>
              <a:cxnSpLocks noChangeShapeType="1"/>
            </p:cNvCxnSpPr>
            <p:nvPr/>
          </p:nvCxnSpPr>
          <p:spPr bwMode="auto">
            <a:xfrm>
              <a:off x="6743" y="1549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3" name="Group 5"/>
          <p:cNvGrpSpPr>
            <a:grpSpLocks/>
          </p:cNvGrpSpPr>
          <p:nvPr/>
        </p:nvGrpSpPr>
        <p:grpSpPr bwMode="auto">
          <a:xfrm>
            <a:off x="5310340" y="2646714"/>
            <a:ext cx="492125" cy="641350"/>
            <a:chOff x="6598" y="13841"/>
            <a:chExt cx="1431" cy="1816"/>
          </a:xfrm>
        </p:grpSpPr>
        <p:sp>
          <p:nvSpPr>
            <p:cNvPr id="114" name="Rectangle 6"/>
            <p:cNvSpPr>
              <a:spLocks noChangeArrowheads="1"/>
            </p:cNvSpPr>
            <p:nvPr/>
          </p:nvSpPr>
          <p:spPr bwMode="auto">
            <a:xfrm>
              <a:off x="6598" y="13841"/>
              <a:ext cx="1431" cy="18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cxnSp>
          <p:nvCxnSpPr>
            <p:cNvPr id="115" name="AutoShape 7"/>
            <p:cNvCxnSpPr>
              <a:cxnSpLocks noChangeShapeType="1"/>
            </p:cNvCxnSpPr>
            <p:nvPr/>
          </p:nvCxnSpPr>
          <p:spPr bwMode="auto">
            <a:xfrm>
              <a:off x="6771" y="1405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" name="AutoShape 8"/>
            <p:cNvCxnSpPr>
              <a:cxnSpLocks noChangeShapeType="1"/>
            </p:cNvCxnSpPr>
            <p:nvPr/>
          </p:nvCxnSpPr>
          <p:spPr bwMode="auto">
            <a:xfrm>
              <a:off x="6771" y="1429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7" name="AutoShape 9"/>
            <p:cNvCxnSpPr>
              <a:cxnSpLocks noChangeShapeType="1"/>
            </p:cNvCxnSpPr>
            <p:nvPr/>
          </p:nvCxnSpPr>
          <p:spPr bwMode="auto">
            <a:xfrm>
              <a:off x="6771" y="1453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" name="AutoShape 10"/>
            <p:cNvCxnSpPr>
              <a:cxnSpLocks noChangeShapeType="1"/>
            </p:cNvCxnSpPr>
            <p:nvPr/>
          </p:nvCxnSpPr>
          <p:spPr bwMode="auto">
            <a:xfrm>
              <a:off x="6794" y="1477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" name="AutoShape 11"/>
            <p:cNvCxnSpPr>
              <a:cxnSpLocks noChangeShapeType="1"/>
            </p:cNvCxnSpPr>
            <p:nvPr/>
          </p:nvCxnSpPr>
          <p:spPr bwMode="auto">
            <a:xfrm>
              <a:off x="6800" y="1501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AutoShape 12"/>
            <p:cNvCxnSpPr>
              <a:cxnSpLocks noChangeShapeType="1"/>
            </p:cNvCxnSpPr>
            <p:nvPr/>
          </p:nvCxnSpPr>
          <p:spPr bwMode="auto">
            <a:xfrm>
              <a:off x="6794" y="1525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" name="AutoShape 13"/>
            <p:cNvCxnSpPr>
              <a:cxnSpLocks noChangeShapeType="1"/>
            </p:cNvCxnSpPr>
            <p:nvPr/>
          </p:nvCxnSpPr>
          <p:spPr bwMode="auto">
            <a:xfrm>
              <a:off x="6743" y="1549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2" name="Group 5"/>
          <p:cNvGrpSpPr>
            <a:grpSpLocks/>
          </p:cNvGrpSpPr>
          <p:nvPr/>
        </p:nvGrpSpPr>
        <p:grpSpPr bwMode="auto">
          <a:xfrm>
            <a:off x="7561415" y="2060927"/>
            <a:ext cx="490538" cy="642937"/>
            <a:chOff x="6598" y="13841"/>
            <a:chExt cx="1431" cy="1816"/>
          </a:xfrm>
        </p:grpSpPr>
        <p:sp>
          <p:nvSpPr>
            <p:cNvPr id="123" name="Rectangle 6"/>
            <p:cNvSpPr>
              <a:spLocks noChangeArrowheads="1"/>
            </p:cNvSpPr>
            <p:nvPr/>
          </p:nvSpPr>
          <p:spPr bwMode="auto">
            <a:xfrm>
              <a:off x="6598" y="13841"/>
              <a:ext cx="1431" cy="18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cxnSp>
          <p:nvCxnSpPr>
            <p:cNvPr id="124" name="AutoShape 7"/>
            <p:cNvCxnSpPr>
              <a:cxnSpLocks noChangeShapeType="1"/>
            </p:cNvCxnSpPr>
            <p:nvPr/>
          </p:nvCxnSpPr>
          <p:spPr bwMode="auto">
            <a:xfrm>
              <a:off x="6771" y="1405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" name="AutoShape 8"/>
            <p:cNvCxnSpPr>
              <a:cxnSpLocks noChangeShapeType="1"/>
            </p:cNvCxnSpPr>
            <p:nvPr/>
          </p:nvCxnSpPr>
          <p:spPr bwMode="auto">
            <a:xfrm>
              <a:off x="6771" y="1429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6" name="AutoShape 9"/>
            <p:cNvCxnSpPr>
              <a:cxnSpLocks noChangeShapeType="1"/>
            </p:cNvCxnSpPr>
            <p:nvPr/>
          </p:nvCxnSpPr>
          <p:spPr bwMode="auto">
            <a:xfrm>
              <a:off x="6771" y="1453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7" name="AutoShape 10"/>
            <p:cNvCxnSpPr>
              <a:cxnSpLocks noChangeShapeType="1"/>
            </p:cNvCxnSpPr>
            <p:nvPr/>
          </p:nvCxnSpPr>
          <p:spPr bwMode="auto">
            <a:xfrm>
              <a:off x="6794" y="1477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" name="AutoShape 11"/>
            <p:cNvCxnSpPr>
              <a:cxnSpLocks noChangeShapeType="1"/>
            </p:cNvCxnSpPr>
            <p:nvPr/>
          </p:nvCxnSpPr>
          <p:spPr bwMode="auto">
            <a:xfrm>
              <a:off x="6800" y="1501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" name="AutoShape 12"/>
            <p:cNvCxnSpPr>
              <a:cxnSpLocks noChangeShapeType="1"/>
            </p:cNvCxnSpPr>
            <p:nvPr/>
          </p:nvCxnSpPr>
          <p:spPr bwMode="auto">
            <a:xfrm>
              <a:off x="6794" y="1525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" name="AutoShape 13"/>
            <p:cNvCxnSpPr>
              <a:cxnSpLocks noChangeShapeType="1"/>
            </p:cNvCxnSpPr>
            <p:nvPr/>
          </p:nvCxnSpPr>
          <p:spPr bwMode="auto">
            <a:xfrm>
              <a:off x="6743" y="1549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31" name="Gerade Verbindung mit Pfeil 130"/>
          <p:cNvCxnSpPr>
            <a:cxnSpLocks noChangeShapeType="1"/>
          </p:cNvCxnSpPr>
          <p:nvPr/>
        </p:nvCxnSpPr>
        <p:spPr bwMode="auto">
          <a:xfrm flipH="1">
            <a:off x="5446865" y="4040539"/>
            <a:ext cx="1258888" cy="1169988"/>
          </a:xfrm>
          <a:prstGeom prst="straightConnector1">
            <a:avLst/>
          </a:prstGeom>
          <a:noFill/>
          <a:ln w="19050" cap="rnd" algn="ctr">
            <a:solidFill>
              <a:schemeClr val="tx1"/>
            </a:solidFill>
            <a:round/>
            <a:headEnd type="oval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2" name="Gerade Verbindung mit Pfeil 131"/>
          <p:cNvCxnSpPr>
            <a:cxnSpLocks noChangeShapeType="1"/>
          </p:cNvCxnSpPr>
          <p:nvPr/>
        </p:nvCxnSpPr>
        <p:spPr bwMode="auto">
          <a:xfrm>
            <a:off x="6840690" y="4040539"/>
            <a:ext cx="900113" cy="1035050"/>
          </a:xfrm>
          <a:prstGeom prst="straightConnector1">
            <a:avLst/>
          </a:prstGeom>
          <a:noFill/>
          <a:ln w="19050" cap="rnd" algn="ctr">
            <a:solidFill>
              <a:schemeClr val="tx1"/>
            </a:solidFill>
            <a:round/>
            <a:headEnd type="oval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" name="Gerade Verbindung mit Pfeil 132"/>
          <p:cNvCxnSpPr>
            <a:cxnSpLocks noChangeShapeType="1"/>
          </p:cNvCxnSpPr>
          <p:nvPr/>
        </p:nvCxnSpPr>
        <p:spPr bwMode="auto">
          <a:xfrm>
            <a:off x="4329265" y="3996089"/>
            <a:ext cx="1071563" cy="1214438"/>
          </a:xfrm>
          <a:prstGeom prst="straightConnector1">
            <a:avLst/>
          </a:prstGeom>
          <a:noFill/>
          <a:ln w="19050" cap="rnd" algn="ctr">
            <a:solidFill>
              <a:schemeClr val="tx1"/>
            </a:solidFill>
            <a:round/>
            <a:headEnd type="oval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" name="Gerade Verbindung mit Pfeil 133"/>
          <p:cNvCxnSpPr>
            <a:cxnSpLocks noChangeShapeType="1"/>
          </p:cNvCxnSpPr>
          <p:nvPr/>
        </p:nvCxnSpPr>
        <p:spPr bwMode="auto">
          <a:xfrm flipH="1">
            <a:off x="6796240" y="2376839"/>
            <a:ext cx="1169988" cy="1528763"/>
          </a:xfrm>
          <a:prstGeom prst="straightConnector1">
            <a:avLst/>
          </a:prstGeom>
          <a:noFill/>
          <a:ln w="19050" cap="rnd" algn="ctr">
            <a:solidFill>
              <a:schemeClr val="tx1"/>
            </a:solidFill>
            <a:round/>
            <a:headEnd type="oval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5" name="Gerade Verbindung mit Pfeil 134"/>
          <p:cNvCxnSpPr>
            <a:cxnSpLocks noChangeShapeType="1"/>
          </p:cNvCxnSpPr>
          <p:nvPr/>
        </p:nvCxnSpPr>
        <p:spPr bwMode="auto">
          <a:xfrm flipV="1">
            <a:off x="5581803" y="2151414"/>
            <a:ext cx="2293937" cy="719138"/>
          </a:xfrm>
          <a:prstGeom prst="straightConnector1">
            <a:avLst/>
          </a:prstGeom>
          <a:noFill/>
          <a:ln w="19050" cap="rnd" algn="ctr">
            <a:solidFill>
              <a:srgbClr val="00B0F0"/>
            </a:solidFill>
            <a:round/>
            <a:headEnd type="oval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6" name="Gerade Verbindung mit Pfeil 135"/>
          <p:cNvCxnSpPr>
            <a:cxnSpLocks noChangeShapeType="1"/>
          </p:cNvCxnSpPr>
          <p:nvPr/>
        </p:nvCxnSpPr>
        <p:spPr bwMode="auto">
          <a:xfrm>
            <a:off x="5581803" y="2781652"/>
            <a:ext cx="1123950" cy="1079500"/>
          </a:xfrm>
          <a:prstGeom prst="straightConnector1">
            <a:avLst/>
          </a:prstGeom>
          <a:noFill/>
          <a:ln w="19050" cap="rnd" algn="ctr">
            <a:solidFill>
              <a:srgbClr val="00B0F0"/>
            </a:solidFill>
            <a:round/>
            <a:headEnd type="oval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7" name="Gerade Verbindung mit Pfeil 136"/>
          <p:cNvCxnSpPr>
            <a:cxnSpLocks noChangeShapeType="1"/>
          </p:cNvCxnSpPr>
          <p:nvPr/>
        </p:nvCxnSpPr>
        <p:spPr bwMode="auto">
          <a:xfrm flipH="1">
            <a:off x="4140353" y="2961039"/>
            <a:ext cx="1441450" cy="1035050"/>
          </a:xfrm>
          <a:prstGeom prst="straightConnector1">
            <a:avLst/>
          </a:prstGeom>
          <a:noFill/>
          <a:ln w="19050" cap="rnd" algn="ctr">
            <a:solidFill>
              <a:srgbClr val="00B0F0"/>
            </a:solidFill>
            <a:round/>
            <a:headEnd type="oval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" name="Gerade Verbindung mit Pfeil 137"/>
          <p:cNvCxnSpPr>
            <a:cxnSpLocks noChangeShapeType="1"/>
          </p:cNvCxnSpPr>
          <p:nvPr/>
        </p:nvCxnSpPr>
        <p:spPr bwMode="auto">
          <a:xfrm flipH="1">
            <a:off x="5446865" y="3051527"/>
            <a:ext cx="134938" cy="1935162"/>
          </a:xfrm>
          <a:prstGeom prst="straightConnector1">
            <a:avLst/>
          </a:prstGeom>
          <a:noFill/>
          <a:ln w="19050" cap="rnd" algn="ctr">
            <a:solidFill>
              <a:srgbClr val="00B0F0"/>
            </a:solidFill>
            <a:round/>
            <a:headEnd type="oval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9" name="Textfeld 138"/>
          <p:cNvSpPr txBox="1">
            <a:spLocks noChangeArrowheads="1"/>
          </p:cNvSpPr>
          <p:nvPr/>
        </p:nvSpPr>
        <p:spPr bwMode="auto">
          <a:xfrm>
            <a:off x="4770590" y="2060927"/>
            <a:ext cx="1677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dirty="0"/>
              <a:t>Portal / </a:t>
            </a:r>
          </a:p>
          <a:p>
            <a:pPr algn="ctr" eaLnBrk="1" hangingPunct="1"/>
            <a:r>
              <a:rPr lang="en-GB" dirty="0"/>
              <a:t>start page</a:t>
            </a:r>
          </a:p>
        </p:txBody>
      </p:sp>
      <p:sp>
        <p:nvSpPr>
          <p:cNvPr id="140" name="Eine Ecke des Rechtecks schneiden 139"/>
          <p:cNvSpPr/>
          <p:nvPr/>
        </p:nvSpPr>
        <p:spPr bwMode="auto">
          <a:xfrm>
            <a:off x="3826028" y="2600677"/>
            <a:ext cx="4360862" cy="3009900"/>
          </a:xfrm>
          <a:prstGeom prst="snip1Rect">
            <a:avLst>
              <a:gd name="adj" fmla="val 50000"/>
            </a:avLst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de-DE" sz="2200" b="1">
              <a:solidFill>
                <a:srgbClr val="999999"/>
              </a:solidFill>
            </a:endParaRPr>
          </a:p>
        </p:txBody>
      </p:sp>
      <p:sp>
        <p:nvSpPr>
          <p:cNvPr id="141" name="Ellipse 140"/>
          <p:cNvSpPr>
            <a:spLocks noChangeArrowheads="1"/>
          </p:cNvSpPr>
          <p:nvPr/>
        </p:nvSpPr>
        <p:spPr bwMode="auto">
          <a:xfrm>
            <a:off x="6166003" y="1791052"/>
            <a:ext cx="2736850" cy="3870325"/>
          </a:xfrm>
          <a:prstGeom prst="ellipse">
            <a:avLst/>
          </a:prstGeom>
          <a:noFill/>
          <a:ln w="38100" algn="ctr">
            <a:solidFill>
              <a:srgbClr val="F1A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de-DE" sz="2200" b="1">
              <a:solidFill>
                <a:srgbClr val="999999"/>
              </a:solidFill>
            </a:endParaRPr>
          </a:p>
        </p:txBody>
      </p:sp>
      <p:sp>
        <p:nvSpPr>
          <p:cNvPr id="142" name="Textfeld 141"/>
          <p:cNvSpPr txBox="1">
            <a:spLocks noChangeArrowheads="1"/>
          </p:cNvSpPr>
          <p:nvPr/>
        </p:nvSpPr>
        <p:spPr bwMode="auto">
          <a:xfrm>
            <a:off x="6975628" y="4221514"/>
            <a:ext cx="965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dirty="0"/>
              <a:t>Link</a:t>
            </a:r>
          </a:p>
        </p:txBody>
      </p:sp>
      <p:sp>
        <p:nvSpPr>
          <p:cNvPr id="143" name="Textfeld 142"/>
          <p:cNvSpPr txBox="1">
            <a:spLocks noChangeArrowheads="1"/>
          </p:cNvSpPr>
          <p:nvPr/>
        </p:nvSpPr>
        <p:spPr bwMode="auto">
          <a:xfrm>
            <a:off x="7812240" y="3334102"/>
            <a:ext cx="1279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dirty="0">
                <a:solidFill>
                  <a:srgbClr val="F1AF33"/>
                </a:solidFill>
              </a:rPr>
              <a:t>Category</a:t>
            </a:r>
          </a:p>
        </p:txBody>
      </p:sp>
      <p:sp>
        <p:nvSpPr>
          <p:cNvPr id="144" name="Textfeld 143"/>
          <p:cNvSpPr txBox="1">
            <a:spLocks noChangeArrowheads="1"/>
          </p:cNvSpPr>
          <p:nvPr/>
        </p:nvSpPr>
        <p:spPr bwMode="auto">
          <a:xfrm>
            <a:off x="3872065" y="2275239"/>
            <a:ext cx="1419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dirty="0">
                <a:solidFill>
                  <a:srgbClr val="92D050"/>
                </a:solidFill>
              </a:rPr>
              <a:t>Category</a:t>
            </a:r>
          </a:p>
        </p:txBody>
      </p:sp>
      <p:sp>
        <p:nvSpPr>
          <p:cNvPr id="145" name="Textfeld 144"/>
          <p:cNvSpPr txBox="1">
            <a:spLocks noChangeArrowheads="1"/>
          </p:cNvSpPr>
          <p:nvPr/>
        </p:nvSpPr>
        <p:spPr bwMode="auto">
          <a:xfrm>
            <a:off x="7521728" y="2859439"/>
            <a:ext cx="12795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/>
              <a:t>Wiki articles</a:t>
            </a:r>
          </a:p>
        </p:txBody>
      </p:sp>
      <p:sp>
        <p:nvSpPr>
          <p:cNvPr id="146" name="Textfeld 145"/>
          <p:cNvSpPr txBox="1">
            <a:spLocks noChangeArrowheads="1"/>
          </p:cNvSpPr>
          <p:nvPr/>
        </p:nvSpPr>
        <p:spPr bwMode="auto">
          <a:xfrm>
            <a:off x="4316686" y="2959927"/>
            <a:ext cx="965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dirty="0">
                <a:solidFill>
                  <a:srgbClr val="00B0F0"/>
                </a:solidFill>
              </a:rPr>
              <a:t>Link</a:t>
            </a:r>
          </a:p>
        </p:txBody>
      </p:sp>
    </p:spTree>
    <p:extLst>
      <p:ext uri="{BB962C8B-B14F-4D97-AF65-F5344CB8AC3E}">
        <p14:creationId xmlns:p14="http://schemas.microsoft.com/office/powerpoint/2010/main" val="214128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0" grpId="0" animBg="1"/>
      <p:bldP spid="141" grpId="0" animBg="1"/>
      <p:bldP spid="142" grpId="0"/>
      <p:bldP spid="143" grpId="0"/>
      <p:bldP spid="144" grpId="0"/>
      <p:bldP spid="145" grpId="0"/>
      <p:bldP spid="1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8366533" y="6635720"/>
            <a:ext cx="690745" cy="2222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B55B0CB-FC07-455F-B19A-5B134DF1353E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7759468" y="1686716"/>
            <a:ext cx="584242" cy="885852"/>
            <a:chOff x="6598" y="13841"/>
            <a:chExt cx="1431" cy="1816"/>
          </a:xfrm>
        </p:grpSpPr>
        <p:sp>
          <p:nvSpPr>
            <p:cNvPr id="10298" name="Rectangle 6"/>
            <p:cNvSpPr>
              <a:spLocks noChangeArrowheads="1"/>
            </p:cNvSpPr>
            <p:nvPr/>
          </p:nvSpPr>
          <p:spPr bwMode="auto">
            <a:xfrm>
              <a:off x="6598" y="13841"/>
              <a:ext cx="1431" cy="18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cxnSp>
          <p:nvCxnSpPr>
            <p:cNvPr id="10299" name="AutoShape 7"/>
            <p:cNvCxnSpPr>
              <a:cxnSpLocks noChangeShapeType="1"/>
            </p:cNvCxnSpPr>
            <p:nvPr/>
          </p:nvCxnSpPr>
          <p:spPr bwMode="auto">
            <a:xfrm>
              <a:off x="6771" y="1405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0" name="AutoShape 8"/>
            <p:cNvCxnSpPr>
              <a:cxnSpLocks noChangeShapeType="1"/>
            </p:cNvCxnSpPr>
            <p:nvPr/>
          </p:nvCxnSpPr>
          <p:spPr bwMode="auto">
            <a:xfrm>
              <a:off x="6771" y="1429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1" name="AutoShape 9"/>
            <p:cNvCxnSpPr>
              <a:cxnSpLocks noChangeShapeType="1"/>
            </p:cNvCxnSpPr>
            <p:nvPr/>
          </p:nvCxnSpPr>
          <p:spPr bwMode="auto">
            <a:xfrm>
              <a:off x="6771" y="1453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2" name="AutoShape 10"/>
            <p:cNvCxnSpPr>
              <a:cxnSpLocks noChangeShapeType="1"/>
            </p:cNvCxnSpPr>
            <p:nvPr/>
          </p:nvCxnSpPr>
          <p:spPr bwMode="auto">
            <a:xfrm>
              <a:off x="6794" y="1477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3" name="AutoShape 11"/>
            <p:cNvCxnSpPr>
              <a:cxnSpLocks noChangeShapeType="1"/>
            </p:cNvCxnSpPr>
            <p:nvPr/>
          </p:nvCxnSpPr>
          <p:spPr bwMode="auto">
            <a:xfrm>
              <a:off x="6800" y="1501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4" name="AutoShape 12"/>
            <p:cNvCxnSpPr>
              <a:cxnSpLocks noChangeShapeType="1"/>
            </p:cNvCxnSpPr>
            <p:nvPr/>
          </p:nvCxnSpPr>
          <p:spPr bwMode="auto">
            <a:xfrm>
              <a:off x="6794" y="1525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5" name="AutoShape 13"/>
            <p:cNvCxnSpPr>
              <a:cxnSpLocks noChangeShapeType="1"/>
            </p:cNvCxnSpPr>
            <p:nvPr/>
          </p:nvCxnSpPr>
          <p:spPr bwMode="auto">
            <a:xfrm>
              <a:off x="6743" y="1549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55" y="3038376"/>
            <a:ext cx="4053181" cy="1096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5"/>
          <p:cNvGrpSpPr>
            <a:grpSpLocks/>
          </p:cNvGrpSpPr>
          <p:nvPr/>
        </p:nvGrpSpPr>
        <p:grpSpPr bwMode="auto">
          <a:xfrm>
            <a:off x="8097233" y="4759413"/>
            <a:ext cx="584242" cy="884218"/>
            <a:chOff x="6598" y="13841"/>
            <a:chExt cx="1431" cy="1816"/>
          </a:xfrm>
        </p:grpSpPr>
        <p:sp>
          <p:nvSpPr>
            <p:cNvPr id="10290" name="Rectangle 6"/>
            <p:cNvSpPr>
              <a:spLocks noChangeArrowheads="1"/>
            </p:cNvSpPr>
            <p:nvPr/>
          </p:nvSpPr>
          <p:spPr bwMode="auto">
            <a:xfrm>
              <a:off x="6598" y="13841"/>
              <a:ext cx="1431" cy="18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cxnSp>
          <p:nvCxnSpPr>
            <p:cNvPr id="10291" name="AutoShape 7"/>
            <p:cNvCxnSpPr>
              <a:cxnSpLocks noChangeShapeType="1"/>
            </p:cNvCxnSpPr>
            <p:nvPr/>
          </p:nvCxnSpPr>
          <p:spPr bwMode="auto">
            <a:xfrm>
              <a:off x="6771" y="1405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2" name="AutoShape 8"/>
            <p:cNvCxnSpPr>
              <a:cxnSpLocks noChangeShapeType="1"/>
            </p:cNvCxnSpPr>
            <p:nvPr/>
          </p:nvCxnSpPr>
          <p:spPr bwMode="auto">
            <a:xfrm>
              <a:off x="6771" y="1429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3" name="AutoShape 9"/>
            <p:cNvCxnSpPr>
              <a:cxnSpLocks noChangeShapeType="1"/>
            </p:cNvCxnSpPr>
            <p:nvPr/>
          </p:nvCxnSpPr>
          <p:spPr bwMode="auto">
            <a:xfrm>
              <a:off x="6771" y="1453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4" name="AutoShape 10"/>
            <p:cNvCxnSpPr>
              <a:cxnSpLocks noChangeShapeType="1"/>
            </p:cNvCxnSpPr>
            <p:nvPr/>
          </p:nvCxnSpPr>
          <p:spPr bwMode="auto">
            <a:xfrm>
              <a:off x="6794" y="1477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5" name="AutoShape 11"/>
            <p:cNvCxnSpPr>
              <a:cxnSpLocks noChangeShapeType="1"/>
            </p:cNvCxnSpPr>
            <p:nvPr/>
          </p:nvCxnSpPr>
          <p:spPr bwMode="auto">
            <a:xfrm>
              <a:off x="6800" y="1501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6" name="AutoShape 12"/>
            <p:cNvCxnSpPr>
              <a:cxnSpLocks noChangeShapeType="1"/>
            </p:cNvCxnSpPr>
            <p:nvPr/>
          </p:nvCxnSpPr>
          <p:spPr bwMode="auto">
            <a:xfrm>
              <a:off x="6794" y="1525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7" name="AutoShape 13"/>
            <p:cNvCxnSpPr>
              <a:cxnSpLocks noChangeShapeType="1"/>
            </p:cNvCxnSpPr>
            <p:nvPr/>
          </p:nvCxnSpPr>
          <p:spPr bwMode="auto">
            <a:xfrm>
              <a:off x="6743" y="1549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" name="Group 5"/>
          <p:cNvGrpSpPr>
            <a:grpSpLocks/>
          </p:cNvGrpSpPr>
          <p:nvPr/>
        </p:nvGrpSpPr>
        <p:grpSpPr bwMode="auto">
          <a:xfrm>
            <a:off x="5057347" y="1505296"/>
            <a:ext cx="584242" cy="885852"/>
            <a:chOff x="6598" y="13841"/>
            <a:chExt cx="1431" cy="1816"/>
          </a:xfrm>
        </p:grpSpPr>
        <p:sp>
          <p:nvSpPr>
            <p:cNvPr id="10282" name="Rectangle 6"/>
            <p:cNvSpPr>
              <a:spLocks noChangeArrowheads="1"/>
            </p:cNvSpPr>
            <p:nvPr/>
          </p:nvSpPr>
          <p:spPr bwMode="auto">
            <a:xfrm>
              <a:off x="6598" y="13841"/>
              <a:ext cx="1431" cy="18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cxnSp>
          <p:nvCxnSpPr>
            <p:cNvPr id="10283" name="AutoShape 7"/>
            <p:cNvCxnSpPr>
              <a:cxnSpLocks noChangeShapeType="1"/>
            </p:cNvCxnSpPr>
            <p:nvPr/>
          </p:nvCxnSpPr>
          <p:spPr bwMode="auto">
            <a:xfrm>
              <a:off x="6771" y="1405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84" name="AutoShape 8"/>
            <p:cNvCxnSpPr>
              <a:cxnSpLocks noChangeShapeType="1"/>
            </p:cNvCxnSpPr>
            <p:nvPr/>
          </p:nvCxnSpPr>
          <p:spPr bwMode="auto">
            <a:xfrm>
              <a:off x="6771" y="1429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85" name="AutoShape 9"/>
            <p:cNvCxnSpPr>
              <a:cxnSpLocks noChangeShapeType="1"/>
            </p:cNvCxnSpPr>
            <p:nvPr/>
          </p:nvCxnSpPr>
          <p:spPr bwMode="auto">
            <a:xfrm>
              <a:off x="6771" y="1453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86" name="AutoShape 10"/>
            <p:cNvCxnSpPr>
              <a:cxnSpLocks noChangeShapeType="1"/>
            </p:cNvCxnSpPr>
            <p:nvPr/>
          </p:nvCxnSpPr>
          <p:spPr bwMode="auto">
            <a:xfrm>
              <a:off x="6794" y="1477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87" name="AutoShape 11"/>
            <p:cNvCxnSpPr>
              <a:cxnSpLocks noChangeShapeType="1"/>
            </p:cNvCxnSpPr>
            <p:nvPr/>
          </p:nvCxnSpPr>
          <p:spPr bwMode="auto">
            <a:xfrm>
              <a:off x="6800" y="1501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88" name="AutoShape 12"/>
            <p:cNvCxnSpPr>
              <a:cxnSpLocks noChangeShapeType="1"/>
            </p:cNvCxnSpPr>
            <p:nvPr/>
          </p:nvCxnSpPr>
          <p:spPr bwMode="auto">
            <a:xfrm>
              <a:off x="6794" y="1525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89" name="AutoShape 13"/>
            <p:cNvCxnSpPr>
              <a:cxnSpLocks noChangeShapeType="1"/>
            </p:cNvCxnSpPr>
            <p:nvPr/>
          </p:nvCxnSpPr>
          <p:spPr bwMode="auto">
            <a:xfrm>
              <a:off x="6743" y="1549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2" name="Group 5"/>
          <p:cNvGrpSpPr>
            <a:grpSpLocks/>
          </p:cNvGrpSpPr>
          <p:nvPr/>
        </p:nvGrpSpPr>
        <p:grpSpPr bwMode="auto">
          <a:xfrm>
            <a:off x="4363560" y="4563284"/>
            <a:ext cx="584242" cy="885852"/>
            <a:chOff x="6598" y="13841"/>
            <a:chExt cx="1431" cy="1816"/>
          </a:xfrm>
        </p:grpSpPr>
        <p:sp>
          <p:nvSpPr>
            <p:cNvPr id="10274" name="Rectangle 6"/>
            <p:cNvSpPr>
              <a:spLocks noChangeArrowheads="1"/>
            </p:cNvSpPr>
            <p:nvPr/>
          </p:nvSpPr>
          <p:spPr bwMode="auto">
            <a:xfrm>
              <a:off x="6598" y="13841"/>
              <a:ext cx="1431" cy="18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cxnSp>
          <p:nvCxnSpPr>
            <p:cNvPr id="10275" name="AutoShape 7"/>
            <p:cNvCxnSpPr>
              <a:cxnSpLocks noChangeShapeType="1"/>
            </p:cNvCxnSpPr>
            <p:nvPr/>
          </p:nvCxnSpPr>
          <p:spPr bwMode="auto">
            <a:xfrm>
              <a:off x="6771" y="1405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76" name="AutoShape 8"/>
            <p:cNvCxnSpPr>
              <a:cxnSpLocks noChangeShapeType="1"/>
            </p:cNvCxnSpPr>
            <p:nvPr/>
          </p:nvCxnSpPr>
          <p:spPr bwMode="auto">
            <a:xfrm>
              <a:off x="6771" y="1429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77" name="AutoShape 9"/>
            <p:cNvCxnSpPr>
              <a:cxnSpLocks noChangeShapeType="1"/>
            </p:cNvCxnSpPr>
            <p:nvPr/>
          </p:nvCxnSpPr>
          <p:spPr bwMode="auto">
            <a:xfrm>
              <a:off x="6771" y="1453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78" name="AutoShape 10"/>
            <p:cNvCxnSpPr>
              <a:cxnSpLocks noChangeShapeType="1"/>
            </p:cNvCxnSpPr>
            <p:nvPr/>
          </p:nvCxnSpPr>
          <p:spPr bwMode="auto">
            <a:xfrm>
              <a:off x="6794" y="1477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79" name="AutoShape 11"/>
            <p:cNvCxnSpPr>
              <a:cxnSpLocks noChangeShapeType="1"/>
            </p:cNvCxnSpPr>
            <p:nvPr/>
          </p:nvCxnSpPr>
          <p:spPr bwMode="auto">
            <a:xfrm>
              <a:off x="6800" y="1501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80" name="AutoShape 12"/>
            <p:cNvCxnSpPr>
              <a:cxnSpLocks noChangeShapeType="1"/>
            </p:cNvCxnSpPr>
            <p:nvPr/>
          </p:nvCxnSpPr>
          <p:spPr bwMode="auto">
            <a:xfrm>
              <a:off x="6794" y="1525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81" name="AutoShape 13"/>
            <p:cNvCxnSpPr>
              <a:cxnSpLocks noChangeShapeType="1"/>
            </p:cNvCxnSpPr>
            <p:nvPr/>
          </p:nvCxnSpPr>
          <p:spPr bwMode="auto">
            <a:xfrm>
              <a:off x="6743" y="1549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1" name="Group 5"/>
          <p:cNvGrpSpPr>
            <a:grpSpLocks/>
          </p:cNvGrpSpPr>
          <p:nvPr/>
        </p:nvGrpSpPr>
        <p:grpSpPr bwMode="auto">
          <a:xfrm>
            <a:off x="6154324" y="5422985"/>
            <a:ext cx="585763" cy="885852"/>
            <a:chOff x="6598" y="13841"/>
            <a:chExt cx="1431" cy="1816"/>
          </a:xfrm>
        </p:grpSpPr>
        <p:sp>
          <p:nvSpPr>
            <p:cNvPr id="10266" name="Rectangle 6"/>
            <p:cNvSpPr>
              <a:spLocks noChangeArrowheads="1"/>
            </p:cNvSpPr>
            <p:nvPr/>
          </p:nvSpPr>
          <p:spPr bwMode="auto">
            <a:xfrm>
              <a:off x="6598" y="13841"/>
              <a:ext cx="1431" cy="18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cxnSp>
          <p:nvCxnSpPr>
            <p:cNvPr id="10267" name="AutoShape 7"/>
            <p:cNvCxnSpPr>
              <a:cxnSpLocks noChangeShapeType="1"/>
            </p:cNvCxnSpPr>
            <p:nvPr/>
          </p:nvCxnSpPr>
          <p:spPr bwMode="auto">
            <a:xfrm>
              <a:off x="6771" y="1405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8" name="AutoShape 8"/>
            <p:cNvCxnSpPr>
              <a:cxnSpLocks noChangeShapeType="1"/>
            </p:cNvCxnSpPr>
            <p:nvPr/>
          </p:nvCxnSpPr>
          <p:spPr bwMode="auto">
            <a:xfrm>
              <a:off x="6771" y="1429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69" name="AutoShape 9"/>
            <p:cNvCxnSpPr>
              <a:cxnSpLocks noChangeShapeType="1"/>
            </p:cNvCxnSpPr>
            <p:nvPr/>
          </p:nvCxnSpPr>
          <p:spPr bwMode="auto">
            <a:xfrm>
              <a:off x="6771" y="1453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70" name="AutoShape 10"/>
            <p:cNvCxnSpPr>
              <a:cxnSpLocks noChangeShapeType="1"/>
            </p:cNvCxnSpPr>
            <p:nvPr/>
          </p:nvCxnSpPr>
          <p:spPr bwMode="auto">
            <a:xfrm>
              <a:off x="6794" y="1477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71" name="AutoShape 11"/>
            <p:cNvCxnSpPr>
              <a:cxnSpLocks noChangeShapeType="1"/>
            </p:cNvCxnSpPr>
            <p:nvPr/>
          </p:nvCxnSpPr>
          <p:spPr bwMode="auto">
            <a:xfrm>
              <a:off x="6800" y="1501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72" name="AutoShape 12"/>
            <p:cNvCxnSpPr>
              <a:cxnSpLocks noChangeShapeType="1"/>
            </p:cNvCxnSpPr>
            <p:nvPr/>
          </p:nvCxnSpPr>
          <p:spPr bwMode="auto">
            <a:xfrm>
              <a:off x="6794" y="1525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73" name="AutoShape 13"/>
            <p:cNvCxnSpPr>
              <a:cxnSpLocks noChangeShapeType="1"/>
            </p:cNvCxnSpPr>
            <p:nvPr/>
          </p:nvCxnSpPr>
          <p:spPr bwMode="auto">
            <a:xfrm>
              <a:off x="6743" y="15496"/>
              <a:ext cx="1092" cy="0"/>
            </a:xfrm>
            <a:prstGeom prst="straightConnector1">
              <a:avLst/>
            </a:prstGeom>
            <a:noFill/>
            <a:ln w="158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" name="Abgerundetes Rechteck 5"/>
          <p:cNvSpPr/>
          <p:nvPr/>
        </p:nvSpPr>
        <p:spPr bwMode="auto">
          <a:xfrm>
            <a:off x="6683793" y="3587539"/>
            <a:ext cx="969172" cy="238624"/>
          </a:xfrm>
          <a:prstGeom prst="roundRect">
            <a:avLst/>
          </a:prstGeom>
          <a:solidFill>
            <a:schemeClr val="accent5">
              <a:alpha val="40000"/>
            </a:schemeClr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de-DE"/>
          </a:p>
        </p:txBody>
      </p:sp>
      <p:cxnSp>
        <p:nvCxnSpPr>
          <p:cNvPr id="63" name="Gerade Verbindung 62"/>
          <p:cNvCxnSpPr>
            <a:stCxn id="10266" idx="0"/>
            <a:endCxn id="79" idx="3"/>
          </p:cNvCxnSpPr>
          <p:nvPr/>
        </p:nvCxnSpPr>
        <p:spPr bwMode="auto">
          <a:xfrm flipH="1" flipV="1">
            <a:off x="4806306" y="5019285"/>
            <a:ext cx="1641659" cy="403700"/>
          </a:xfrm>
          <a:prstGeom prst="line">
            <a:avLst/>
          </a:prstGeom>
          <a:solidFill>
            <a:schemeClr val="accent2"/>
          </a:solidFill>
          <a:ln w="317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Gerade Verbindung 65"/>
          <p:cNvCxnSpPr>
            <a:stCxn id="10290" idx="1"/>
          </p:cNvCxnSpPr>
          <p:nvPr/>
        </p:nvCxnSpPr>
        <p:spPr bwMode="auto">
          <a:xfrm flipH="1">
            <a:off x="6682271" y="5200705"/>
            <a:ext cx="1414962" cy="912003"/>
          </a:xfrm>
          <a:prstGeom prst="line">
            <a:avLst/>
          </a:prstGeom>
          <a:solidFill>
            <a:schemeClr val="accent2"/>
          </a:solidFill>
          <a:ln w="317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Gerade Verbindung 67"/>
          <p:cNvCxnSpPr>
            <a:endCxn id="10282" idx="3"/>
          </p:cNvCxnSpPr>
          <p:nvPr/>
        </p:nvCxnSpPr>
        <p:spPr bwMode="auto">
          <a:xfrm flipH="1">
            <a:off x="5641590" y="1908995"/>
            <a:ext cx="2236552" cy="39226"/>
          </a:xfrm>
          <a:prstGeom prst="line">
            <a:avLst/>
          </a:prstGeom>
          <a:solidFill>
            <a:schemeClr val="accent2"/>
          </a:solidFill>
          <a:ln w="317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Gerade Verbindung 69"/>
          <p:cNvCxnSpPr>
            <a:endCxn id="10298" idx="2"/>
          </p:cNvCxnSpPr>
          <p:nvPr/>
        </p:nvCxnSpPr>
        <p:spPr bwMode="auto">
          <a:xfrm flipV="1">
            <a:off x="7350194" y="2572567"/>
            <a:ext cx="701395" cy="1014971"/>
          </a:xfrm>
          <a:prstGeom prst="line">
            <a:avLst/>
          </a:prstGeom>
          <a:solidFill>
            <a:schemeClr val="accent2"/>
          </a:solidFill>
          <a:ln w="317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Abgerundetes Rechteck 72"/>
          <p:cNvSpPr/>
          <p:nvPr/>
        </p:nvSpPr>
        <p:spPr bwMode="auto">
          <a:xfrm>
            <a:off x="4854993" y="3710120"/>
            <a:ext cx="899185" cy="238624"/>
          </a:xfrm>
          <a:prstGeom prst="roundRect">
            <a:avLst/>
          </a:prstGeom>
          <a:solidFill>
            <a:schemeClr val="accent5">
              <a:alpha val="40000"/>
            </a:schemeClr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de-DE"/>
          </a:p>
        </p:txBody>
      </p:sp>
      <p:sp>
        <p:nvSpPr>
          <p:cNvPr id="79" name="Abgerundetes Rechteck 78"/>
          <p:cNvSpPr/>
          <p:nvPr/>
        </p:nvSpPr>
        <p:spPr bwMode="auto">
          <a:xfrm>
            <a:off x="4530920" y="4962081"/>
            <a:ext cx="275386" cy="114409"/>
          </a:xfrm>
          <a:prstGeom prst="roundRect">
            <a:avLst/>
          </a:prstGeom>
          <a:solidFill>
            <a:schemeClr val="accent5">
              <a:alpha val="40000"/>
            </a:schemeClr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de-DE"/>
          </a:p>
        </p:txBody>
      </p:sp>
      <p:sp>
        <p:nvSpPr>
          <p:cNvPr id="81" name="Abgerundetes Rechteck 80"/>
          <p:cNvSpPr/>
          <p:nvPr/>
        </p:nvSpPr>
        <p:spPr bwMode="auto">
          <a:xfrm>
            <a:off x="7878142" y="1837082"/>
            <a:ext cx="273864" cy="114409"/>
          </a:xfrm>
          <a:prstGeom prst="roundRect">
            <a:avLst/>
          </a:prstGeom>
          <a:solidFill>
            <a:schemeClr val="accent5">
              <a:alpha val="40000"/>
            </a:schemeClr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de-DE"/>
          </a:p>
        </p:txBody>
      </p:sp>
      <p:sp>
        <p:nvSpPr>
          <p:cNvPr id="83" name="Abgerundetes Rechteck 82"/>
          <p:cNvSpPr/>
          <p:nvPr/>
        </p:nvSpPr>
        <p:spPr bwMode="auto">
          <a:xfrm>
            <a:off x="6397757" y="6055504"/>
            <a:ext cx="273864" cy="114409"/>
          </a:xfrm>
          <a:prstGeom prst="roundRect">
            <a:avLst/>
          </a:prstGeom>
          <a:solidFill>
            <a:schemeClr val="accent5">
              <a:alpha val="40000"/>
            </a:schemeClr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de-DE"/>
          </a:p>
        </p:txBody>
      </p:sp>
      <p:cxnSp>
        <p:nvCxnSpPr>
          <p:cNvPr id="85" name="Gerade Verbindung 84"/>
          <p:cNvCxnSpPr>
            <a:stCxn id="10298" idx="2"/>
            <a:endCxn id="89" idx="0"/>
          </p:cNvCxnSpPr>
          <p:nvPr/>
        </p:nvCxnSpPr>
        <p:spPr bwMode="auto">
          <a:xfrm>
            <a:off x="8051589" y="2572568"/>
            <a:ext cx="208441" cy="2350287"/>
          </a:xfrm>
          <a:prstGeom prst="line">
            <a:avLst/>
          </a:prstGeom>
          <a:solidFill>
            <a:schemeClr val="accent2"/>
          </a:solidFill>
          <a:ln w="317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Abgerundetes Rechteck 88"/>
          <p:cNvSpPr/>
          <p:nvPr/>
        </p:nvSpPr>
        <p:spPr bwMode="auto">
          <a:xfrm>
            <a:off x="8123098" y="4922855"/>
            <a:ext cx="273864" cy="116044"/>
          </a:xfrm>
          <a:prstGeom prst="roundRect">
            <a:avLst/>
          </a:prstGeom>
          <a:solidFill>
            <a:schemeClr val="accent5">
              <a:alpha val="40000"/>
            </a:schemeClr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de-DE"/>
          </a:p>
        </p:txBody>
      </p:sp>
      <p:sp>
        <p:nvSpPr>
          <p:cNvPr id="91" name="Abgerundetes Rechteck 90"/>
          <p:cNvSpPr/>
          <p:nvPr/>
        </p:nvSpPr>
        <p:spPr bwMode="auto">
          <a:xfrm>
            <a:off x="5201887" y="2145986"/>
            <a:ext cx="275385" cy="114409"/>
          </a:xfrm>
          <a:prstGeom prst="roundRect">
            <a:avLst/>
          </a:prstGeom>
          <a:solidFill>
            <a:schemeClr val="accent5">
              <a:alpha val="40000"/>
            </a:schemeClr>
          </a:solidFill>
          <a:ln w="190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de-DE"/>
          </a:p>
        </p:txBody>
      </p:sp>
      <p:cxnSp>
        <p:nvCxnSpPr>
          <p:cNvPr id="92" name="Gerade Verbindung 91"/>
          <p:cNvCxnSpPr>
            <a:stCxn id="10266" idx="0"/>
          </p:cNvCxnSpPr>
          <p:nvPr/>
        </p:nvCxnSpPr>
        <p:spPr bwMode="auto">
          <a:xfrm flipH="1" flipV="1">
            <a:off x="5363162" y="2260395"/>
            <a:ext cx="1084804" cy="3162590"/>
          </a:xfrm>
          <a:prstGeom prst="line">
            <a:avLst/>
          </a:prstGeom>
          <a:solidFill>
            <a:schemeClr val="accent2"/>
          </a:solidFill>
          <a:ln w="317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Gerade Verbindung 7"/>
          <p:cNvCxnSpPr>
            <a:stCxn id="10274" idx="0"/>
            <a:endCxn id="73" idx="2"/>
          </p:cNvCxnSpPr>
          <p:nvPr/>
        </p:nvCxnSpPr>
        <p:spPr bwMode="auto">
          <a:xfrm flipV="1">
            <a:off x="4655681" y="3948743"/>
            <a:ext cx="649666" cy="614540"/>
          </a:xfrm>
          <a:prstGeom prst="line">
            <a:avLst/>
          </a:prstGeom>
          <a:solidFill>
            <a:schemeClr val="accent2"/>
          </a:solidFill>
          <a:ln w="317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Inhaltsplatzhalter 1"/>
          <p:cNvSpPr>
            <a:spLocks noGrp="1"/>
          </p:cNvSpPr>
          <p:nvPr>
            <p:ph idx="1"/>
          </p:nvPr>
        </p:nvSpPr>
        <p:spPr>
          <a:xfrm>
            <a:off x="517298" y="1390887"/>
            <a:ext cx="3694662" cy="490977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 sz="2800" dirty="0" smtClean="0"/>
              <a:t>Wikis</a:t>
            </a:r>
            <a:endParaRPr lang="de-DE" dirty="0"/>
          </a:p>
          <a:p>
            <a:pPr marL="0" indent="0">
              <a:buNone/>
              <a:defRPr/>
            </a:pPr>
            <a:r>
              <a:rPr lang="de-DE" sz="2400" dirty="0" smtClean="0">
                <a:latin typeface="Calibri" pitchFamily="34" charset="0"/>
              </a:rPr>
              <a:t>►</a:t>
            </a:r>
            <a:r>
              <a:rPr lang="de-DE" sz="2400" dirty="0" smtClean="0"/>
              <a:t>verbinden Inhalte</a:t>
            </a:r>
          </a:p>
          <a:p>
            <a:pPr marL="641350" lvl="1" indent="-285750">
              <a:buFont typeface="Arial" pitchFamily="34" charset="0"/>
              <a:buChar char="•"/>
              <a:defRPr/>
            </a:pPr>
            <a:r>
              <a:rPr lang="de-DE" sz="1800" dirty="0" smtClean="0"/>
              <a:t>Wissen sammeln &amp; speichern</a:t>
            </a:r>
          </a:p>
          <a:p>
            <a:pPr marL="641350" lvl="1" indent="-285750">
              <a:buFont typeface="Arial" pitchFamily="34" charset="0"/>
              <a:buChar char="•"/>
              <a:defRPr/>
            </a:pPr>
            <a:r>
              <a:rPr lang="de-DE" sz="1800" dirty="0" smtClean="0"/>
              <a:t>Wissen zugänglich machen</a:t>
            </a:r>
          </a:p>
          <a:p>
            <a:pPr marL="641350" lvl="1" indent="-285750">
              <a:buFont typeface="Arial" pitchFamily="34" charset="0"/>
              <a:buChar char="•"/>
              <a:defRPr/>
            </a:pPr>
            <a:r>
              <a:rPr lang="de-DE" sz="1800" dirty="0" smtClean="0"/>
              <a:t>Wissen abrufen</a:t>
            </a:r>
            <a:endParaRPr lang="de-DE" sz="1800" dirty="0"/>
          </a:p>
        </p:txBody>
      </p:sp>
      <p:pic>
        <p:nvPicPr>
          <p:cNvPr id="1026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254" y="296865"/>
            <a:ext cx="1268901" cy="70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de-DE" dirty="0" smtClean="0"/>
              <a:t>Wissensmanagement mit Wikis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72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Monitoring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systematische Erfassung, </a:t>
            </a:r>
            <a:r>
              <a:rPr lang="de-DE" dirty="0"/>
              <a:t>Beobachtung oder Überwachung eines Vorgangs oder Prozesses mittels technischer </a:t>
            </a:r>
            <a:r>
              <a:rPr lang="de-DE" dirty="0" smtClean="0"/>
              <a:t>Hilfsmittel </a:t>
            </a:r>
          </a:p>
          <a:p>
            <a:r>
              <a:rPr lang="de-DE" dirty="0" smtClean="0"/>
              <a:t>wiederholte </a:t>
            </a:r>
            <a:r>
              <a:rPr lang="de-DE" dirty="0"/>
              <a:t>regelmäßige Durchführung </a:t>
            </a:r>
            <a:endParaRPr lang="de-DE" dirty="0" smtClean="0"/>
          </a:p>
          <a:p>
            <a:r>
              <a:rPr lang="de-DE" dirty="0" smtClean="0"/>
              <a:t>anhand </a:t>
            </a:r>
            <a:r>
              <a:rPr lang="de-DE" dirty="0"/>
              <a:t>von Ergebnisvergleichen Schlussfolgerungen </a:t>
            </a:r>
            <a:r>
              <a:rPr lang="de-DE" dirty="0" smtClean="0"/>
              <a:t>ziehen; in Prozesse </a:t>
            </a:r>
            <a:r>
              <a:rPr lang="de-DE" dirty="0"/>
              <a:t>steuernd </a:t>
            </a:r>
            <a:r>
              <a:rPr lang="de-DE" dirty="0" smtClean="0"/>
              <a:t>eingreifen</a:t>
            </a:r>
            <a:br>
              <a:rPr lang="de-DE" dirty="0" smtClean="0"/>
            </a:br>
            <a:r>
              <a:rPr lang="de-DE" dirty="0" smtClean="0"/>
              <a:t>(Wikipedia)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1210-BD48-4419-96BF-1D8A0D0CAF5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31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8366533" y="6635720"/>
            <a:ext cx="690745" cy="2222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4FBA9E-7A73-4E8E-937A-01413C1C3885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grpSp>
        <p:nvGrpSpPr>
          <p:cNvPr id="11268" name="Gruppieren 19"/>
          <p:cNvGrpSpPr>
            <a:grpSpLocks noChangeAspect="1"/>
          </p:cNvGrpSpPr>
          <p:nvPr/>
        </p:nvGrpSpPr>
        <p:grpSpPr bwMode="auto">
          <a:xfrm>
            <a:off x="1850101" y="4685865"/>
            <a:ext cx="3106830" cy="1668736"/>
            <a:chOff x="4077116" y="2205575"/>
            <a:chExt cx="4631906" cy="2316380"/>
          </a:xfrm>
        </p:grpSpPr>
        <p:cxnSp>
          <p:nvCxnSpPr>
            <p:cNvPr id="21" name="Gerade Verbindung 20"/>
            <p:cNvCxnSpPr/>
            <p:nvPr/>
          </p:nvCxnSpPr>
          <p:spPr bwMode="auto">
            <a:xfrm flipH="1" flipV="1">
              <a:off x="5531109" y="2620753"/>
              <a:ext cx="1744336" cy="111169"/>
            </a:xfrm>
            <a:prstGeom prst="line">
              <a:avLst/>
            </a:prstGeom>
            <a:solidFill>
              <a:schemeClr val="accent2"/>
            </a:solidFill>
            <a:ln w="444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Gerade Verbindung 21"/>
            <p:cNvCxnSpPr/>
            <p:nvPr/>
          </p:nvCxnSpPr>
          <p:spPr bwMode="auto">
            <a:xfrm flipH="1" flipV="1">
              <a:off x="5129616" y="2924764"/>
              <a:ext cx="1265722" cy="891614"/>
            </a:xfrm>
            <a:prstGeom prst="line">
              <a:avLst/>
            </a:prstGeom>
            <a:solidFill>
              <a:schemeClr val="accent2"/>
            </a:solidFill>
            <a:ln w="317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Gerade Verbindung 22"/>
            <p:cNvCxnSpPr/>
            <p:nvPr/>
          </p:nvCxnSpPr>
          <p:spPr bwMode="auto">
            <a:xfrm flipH="1">
              <a:off x="6515559" y="3875366"/>
              <a:ext cx="1522041" cy="204186"/>
            </a:xfrm>
            <a:prstGeom prst="line">
              <a:avLst/>
            </a:prstGeom>
            <a:solidFill>
              <a:schemeClr val="accent2"/>
            </a:solidFill>
            <a:ln w="444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Gerade Verbindung 23"/>
            <p:cNvCxnSpPr/>
            <p:nvPr/>
          </p:nvCxnSpPr>
          <p:spPr bwMode="auto">
            <a:xfrm flipH="1">
              <a:off x="5989309" y="3033663"/>
              <a:ext cx="1515237" cy="782715"/>
            </a:xfrm>
            <a:prstGeom prst="line">
              <a:avLst/>
            </a:prstGeom>
            <a:solidFill>
              <a:schemeClr val="accent2"/>
            </a:solidFill>
            <a:ln w="444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127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9673" y="2316456"/>
              <a:ext cx="828675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8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0406" y="3693280"/>
              <a:ext cx="828675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9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7497" y="3489368"/>
              <a:ext cx="771525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8" name="Gerade Verbindung 27"/>
            <p:cNvCxnSpPr/>
            <p:nvPr/>
          </p:nvCxnSpPr>
          <p:spPr bwMode="auto">
            <a:xfrm flipV="1">
              <a:off x="4392413" y="2924764"/>
              <a:ext cx="900522" cy="539959"/>
            </a:xfrm>
            <a:prstGeom prst="line">
              <a:avLst/>
            </a:prstGeom>
            <a:solidFill>
              <a:schemeClr val="accent2"/>
            </a:solidFill>
            <a:ln w="317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1281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7116" y="3401900"/>
              <a:ext cx="828675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2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5437" y="2205575"/>
              <a:ext cx="828675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034" y="1297725"/>
            <a:ext cx="3535883" cy="2919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</p:pic>
      <p:pic>
        <p:nvPicPr>
          <p:cNvPr id="10245" name="Picture 5" descr="C:\Users\Benjamin\Downloads\energypedia\MES\Discussi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94" y="3706851"/>
            <a:ext cx="3493282" cy="26624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Inhaltsplatzhalter 1"/>
          <p:cNvSpPr>
            <a:spLocks noGrp="1"/>
          </p:cNvSpPr>
          <p:nvPr>
            <p:ph idx="1"/>
          </p:nvPr>
        </p:nvSpPr>
        <p:spPr>
          <a:xfrm>
            <a:off x="517298" y="1390887"/>
            <a:ext cx="3694662" cy="490977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 sz="2800" dirty="0" smtClean="0"/>
              <a:t>Wikis</a:t>
            </a:r>
            <a:endParaRPr lang="de-DE" dirty="0"/>
          </a:p>
          <a:p>
            <a:pPr marL="0" indent="0">
              <a:buNone/>
              <a:defRPr/>
            </a:pP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►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verbinden Inhalte</a:t>
            </a:r>
          </a:p>
          <a:p>
            <a:pPr marL="641350" lvl="1" indent="-285750">
              <a:buFont typeface="Arial" pitchFamily="34" charset="0"/>
              <a:buChar char="•"/>
              <a:defRPr/>
            </a:pPr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</a:rPr>
              <a:t>Wissen sammeln &amp; speichern</a:t>
            </a:r>
          </a:p>
          <a:p>
            <a:pPr marL="641350" lvl="1" indent="-285750">
              <a:buFont typeface="Arial" pitchFamily="34" charset="0"/>
              <a:buChar char="•"/>
              <a:defRPr/>
            </a:pPr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</a:rPr>
              <a:t>Wissen zugänglich machen</a:t>
            </a:r>
          </a:p>
          <a:p>
            <a:pPr marL="641350" lvl="1" indent="-285750">
              <a:buFont typeface="Arial" pitchFamily="34" charset="0"/>
              <a:buChar char="•"/>
              <a:defRPr/>
            </a:pPr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</a:rPr>
              <a:t>Wissen abrufen</a:t>
            </a:r>
          </a:p>
          <a:p>
            <a:pPr marL="0" indent="0">
              <a:buNone/>
              <a:defRPr/>
            </a:pPr>
            <a:r>
              <a:rPr lang="de-DE" sz="2400" dirty="0">
                <a:latin typeface="Calibri" pitchFamily="34" charset="0"/>
              </a:rPr>
              <a:t>►</a:t>
            </a:r>
            <a:r>
              <a:rPr lang="de-DE" sz="2400" dirty="0"/>
              <a:t>verbinden </a:t>
            </a:r>
            <a:r>
              <a:rPr lang="de-DE" sz="2400" dirty="0" smtClean="0"/>
              <a:t>Menschen</a:t>
            </a:r>
            <a:endParaRPr lang="de-DE" sz="2400" dirty="0"/>
          </a:p>
          <a:p>
            <a:pPr marL="641350" lvl="1">
              <a:buFont typeface="Arial" pitchFamily="34" charset="0"/>
              <a:buChar char="•"/>
              <a:defRPr/>
            </a:pPr>
            <a:r>
              <a:rPr lang="de-DE" sz="1800" dirty="0" smtClean="0"/>
              <a:t>Themengruppen</a:t>
            </a:r>
            <a:endParaRPr lang="de-DE" sz="1800" dirty="0"/>
          </a:p>
          <a:p>
            <a:pPr marL="641350" lvl="1">
              <a:buFont typeface="Arial" pitchFamily="34" charset="0"/>
              <a:buChar char="•"/>
              <a:defRPr/>
            </a:pPr>
            <a:r>
              <a:rPr lang="de-DE" sz="1800" dirty="0" smtClean="0"/>
              <a:t>Diskussionen</a:t>
            </a:r>
            <a:endParaRPr lang="de-DE" sz="1800" dirty="0"/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254" y="296865"/>
            <a:ext cx="1268901" cy="70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de-DE" dirty="0"/>
              <a:t>Wissensmanagement mit Wikis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10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29" y="1484048"/>
            <a:ext cx="4327044" cy="4805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8366533" y="6635720"/>
            <a:ext cx="690745" cy="2222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9F0A140-DA44-497F-A689-ED86700C6C0F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grpSp>
        <p:nvGrpSpPr>
          <p:cNvPr id="25" name="Gruppieren 24"/>
          <p:cNvGrpSpPr>
            <a:grpSpLocks/>
          </p:cNvGrpSpPr>
          <p:nvPr/>
        </p:nvGrpSpPr>
        <p:grpSpPr bwMode="auto">
          <a:xfrm>
            <a:off x="4184027" y="1312435"/>
            <a:ext cx="4797177" cy="5033994"/>
            <a:chOff x="4106737" y="1229056"/>
            <a:chExt cx="5006237" cy="4890600"/>
          </a:xfrm>
        </p:grpSpPr>
        <p:pic>
          <p:nvPicPr>
            <p:cNvPr id="1229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774" y="1319056"/>
              <a:ext cx="4648200" cy="480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Gerade Verbindung 15"/>
            <p:cNvCxnSpPr>
              <a:endCxn id="12304" idx="0"/>
            </p:cNvCxnSpPr>
            <p:nvPr/>
          </p:nvCxnSpPr>
          <p:spPr bwMode="auto">
            <a:xfrm flipH="1">
              <a:off x="4521145" y="1903895"/>
              <a:ext cx="800236" cy="2235703"/>
            </a:xfrm>
            <a:prstGeom prst="line">
              <a:avLst/>
            </a:prstGeom>
            <a:solidFill>
              <a:schemeClr val="accent2"/>
            </a:solidFill>
            <a:ln w="444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Gerade Verbindung 18"/>
            <p:cNvCxnSpPr/>
            <p:nvPr/>
          </p:nvCxnSpPr>
          <p:spPr bwMode="auto">
            <a:xfrm>
              <a:off x="5186420" y="1903895"/>
              <a:ext cx="1260689" cy="3201120"/>
            </a:xfrm>
            <a:prstGeom prst="line">
              <a:avLst/>
            </a:prstGeom>
            <a:solidFill>
              <a:schemeClr val="accent2"/>
            </a:solidFill>
            <a:ln w="444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Gerade Verbindung 21"/>
            <p:cNvCxnSpPr>
              <a:endCxn id="12303" idx="1"/>
            </p:cNvCxnSpPr>
            <p:nvPr/>
          </p:nvCxnSpPr>
          <p:spPr bwMode="auto">
            <a:xfrm>
              <a:off x="5502387" y="1643486"/>
              <a:ext cx="2159366" cy="163550"/>
            </a:xfrm>
            <a:prstGeom prst="line">
              <a:avLst/>
            </a:prstGeom>
            <a:solidFill>
              <a:schemeClr val="accent2"/>
            </a:solidFill>
            <a:ln w="444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230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738" y="1229056"/>
              <a:ext cx="828675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Gerade Verbindung 12"/>
            <p:cNvCxnSpPr>
              <a:endCxn id="12307" idx="0"/>
            </p:cNvCxnSpPr>
            <p:nvPr/>
          </p:nvCxnSpPr>
          <p:spPr bwMode="auto">
            <a:xfrm flipH="1">
              <a:off x="6374072" y="2057917"/>
              <a:ext cx="1776714" cy="2905779"/>
            </a:xfrm>
            <a:prstGeom prst="line">
              <a:avLst/>
            </a:prstGeom>
            <a:solidFill>
              <a:schemeClr val="accent2"/>
            </a:solidFill>
            <a:ln w="444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230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1738" y="1392910"/>
              <a:ext cx="828675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4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6737" y="4139135"/>
              <a:ext cx="828675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Gerade Verbindung 10"/>
            <p:cNvCxnSpPr/>
            <p:nvPr/>
          </p:nvCxnSpPr>
          <p:spPr bwMode="auto">
            <a:xfrm flipH="1">
              <a:off x="6626527" y="4649300"/>
              <a:ext cx="1524258" cy="728826"/>
            </a:xfrm>
            <a:prstGeom prst="line">
              <a:avLst/>
            </a:prstGeom>
            <a:solidFill>
              <a:schemeClr val="accent2"/>
            </a:solidFill>
            <a:ln w="4445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2306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6628" y="4334056"/>
              <a:ext cx="771525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7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199" y="4964056"/>
              <a:ext cx="828675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Inhaltsplatzhalter 1"/>
          <p:cNvSpPr>
            <a:spLocks noGrp="1"/>
          </p:cNvSpPr>
          <p:nvPr>
            <p:ph idx="1"/>
          </p:nvPr>
        </p:nvSpPr>
        <p:spPr>
          <a:xfrm>
            <a:off x="517298" y="1390887"/>
            <a:ext cx="3694662" cy="490977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de-DE" sz="2800" dirty="0" smtClean="0"/>
              <a:t>Wikis</a:t>
            </a:r>
            <a:endParaRPr lang="de-DE" dirty="0"/>
          </a:p>
          <a:p>
            <a:pPr marL="0" indent="0">
              <a:buNone/>
              <a:defRPr/>
            </a:pP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►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verbinden Inhalte</a:t>
            </a:r>
          </a:p>
          <a:p>
            <a:pPr marL="641350" lvl="1" indent="-285750">
              <a:buFont typeface="Arial" pitchFamily="34" charset="0"/>
              <a:buChar char="•"/>
              <a:defRPr/>
            </a:pPr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</a:rPr>
              <a:t>Wissen sammeln &amp; speichern</a:t>
            </a:r>
          </a:p>
          <a:p>
            <a:pPr marL="641350" lvl="1" indent="-285750">
              <a:buFont typeface="Arial" pitchFamily="34" charset="0"/>
              <a:buChar char="•"/>
              <a:defRPr/>
            </a:pPr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</a:rPr>
              <a:t>Wissen zugänglich machen</a:t>
            </a:r>
          </a:p>
          <a:p>
            <a:pPr marL="641350" lvl="1" indent="-285750">
              <a:buFont typeface="Arial" pitchFamily="34" charset="0"/>
              <a:buChar char="•"/>
              <a:defRPr/>
            </a:pPr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</a:rPr>
              <a:t>Wissen abrufen</a:t>
            </a:r>
          </a:p>
          <a:p>
            <a:pPr marL="0" indent="0">
              <a:buNone/>
              <a:defRPr/>
            </a:pPr>
            <a:r>
              <a:rPr lang="de-DE" sz="24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►</a:t>
            </a:r>
            <a:r>
              <a:rPr lang="de-DE" sz="2400" dirty="0">
                <a:solidFill>
                  <a:schemeClr val="bg1">
                    <a:lumMod val="75000"/>
                  </a:schemeClr>
                </a:solidFill>
              </a:rPr>
              <a:t>verbinden </a:t>
            </a: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</a:rPr>
              <a:t>Menschen</a:t>
            </a:r>
            <a:endParaRPr lang="de-DE" sz="2400" dirty="0">
              <a:solidFill>
                <a:schemeClr val="bg1">
                  <a:lumMod val="75000"/>
                </a:schemeClr>
              </a:solidFill>
            </a:endParaRPr>
          </a:p>
          <a:p>
            <a:pPr marL="641350" lvl="1">
              <a:buFont typeface="Arial" pitchFamily="34" charset="0"/>
              <a:buChar char="•"/>
              <a:defRPr/>
            </a:pPr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</a:rPr>
              <a:t>Themengruppen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  <a:p>
            <a:pPr marL="641350" lvl="1">
              <a:buFont typeface="Arial" pitchFamily="34" charset="0"/>
              <a:buChar char="•"/>
              <a:defRPr/>
            </a:pPr>
            <a:r>
              <a:rPr lang="de-DE" sz="1800" dirty="0" smtClean="0">
                <a:solidFill>
                  <a:schemeClr val="bg1">
                    <a:lumMod val="75000"/>
                  </a:schemeClr>
                </a:solidFill>
              </a:rPr>
              <a:t>Diskussionen</a:t>
            </a:r>
          </a:p>
          <a:p>
            <a:pPr marL="0" indent="0">
              <a:buNone/>
              <a:defRPr/>
            </a:pPr>
            <a:r>
              <a:rPr lang="de-DE" sz="2400" dirty="0">
                <a:latin typeface="Calibri" pitchFamily="34" charset="0"/>
              </a:rPr>
              <a:t>►</a:t>
            </a:r>
            <a:r>
              <a:rPr lang="de-DE" sz="2400" dirty="0"/>
              <a:t>verbinden </a:t>
            </a:r>
            <a:r>
              <a:rPr lang="de-DE" sz="2400" dirty="0" smtClean="0"/>
              <a:t>Inhalte mit</a:t>
            </a:r>
            <a:br>
              <a:rPr lang="de-DE" sz="2400" dirty="0" smtClean="0"/>
            </a:br>
            <a:r>
              <a:rPr lang="de-DE" sz="2400" dirty="0" smtClean="0"/>
              <a:t>     Menschen</a:t>
            </a:r>
          </a:p>
          <a:p>
            <a:pPr marL="355600" lvl="1" indent="0">
              <a:buNone/>
              <a:defRPr/>
            </a:pPr>
            <a:r>
              <a:rPr lang="de-DE" sz="2400" dirty="0" smtClean="0"/>
              <a:t>(</a:t>
            </a:r>
            <a:r>
              <a:rPr lang="de-DE" sz="2400" dirty="0" err="1" smtClean="0"/>
              <a:t>knowledge</a:t>
            </a:r>
            <a:r>
              <a:rPr lang="de-DE" sz="2400" dirty="0" smtClean="0"/>
              <a:t> </a:t>
            </a:r>
            <a:r>
              <a:rPr lang="de-DE" sz="2400" dirty="0" err="1" smtClean="0"/>
              <a:t>community</a:t>
            </a:r>
            <a:r>
              <a:rPr lang="de-DE" sz="2400" dirty="0" smtClean="0"/>
              <a:t>)</a:t>
            </a:r>
            <a:endParaRPr lang="de-DE" sz="2400" dirty="0"/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254" y="296865"/>
            <a:ext cx="1268901" cy="70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de-DE" dirty="0"/>
              <a:t>Wissensmanagement mit Wikis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6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Editor – einfache Bearbeitung von Seiten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0" b="3200"/>
          <a:stretch/>
        </p:blipFill>
        <p:spPr bwMode="auto">
          <a:xfrm rot="5400000">
            <a:off x="2064745" y="-304313"/>
            <a:ext cx="4691787" cy="810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91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5374" y="464173"/>
            <a:ext cx="7549505" cy="555701"/>
          </a:xfrm>
        </p:spPr>
        <p:txBody>
          <a:bodyPr/>
          <a:lstStyle/>
          <a:p>
            <a:pPr>
              <a:defRPr/>
            </a:pPr>
            <a:r>
              <a:rPr lang="de-DE" dirty="0"/>
              <a:t>Aus der </a:t>
            </a:r>
            <a:r>
              <a:rPr lang="de-DE" dirty="0" err="1"/>
              <a:t>Inbox</a:t>
            </a:r>
            <a:r>
              <a:rPr lang="de-DE" dirty="0"/>
              <a:t> ins </a:t>
            </a:r>
            <a:r>
              <a:rPr lang="de-DE" dirty="0" smtClean="0"/>
              <a:t>Wiki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8366533" y="6635720"/>
            <a:ext cx="690745" cy="22228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A84BED-8117-4671-AD8D-6AF6733DE36C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139" y="1291187"/>
            <a:ext cx="1539722" cy="88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655" y="5825051"/>
            <a:ext cx="1468212" cy="46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Nach rechts gekrümmter Pfeil 15"/>
          <p:cNvSpPr/>
          <p:nvPr/>
        </p:nvSpPr>
        <p:spPr bwMode="auto">
          <a:xfrm flipH="1">
            <a:off x="5477271" y="1640952"/>
            <a:ext cx="1250644" cy="4672789"/>
          </a:xfrm>
          <a:prstGeom prst="curvedRight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de-DE"/>
          </a:p>
        </p:txBody>
      </p:sp>
      <p:sp>
        <p:nvSpPr>
          <p:cNvPr id="18" name="Nach rechts gekrümmter Pfeil 17"/>
          <p:cNvSpPr/>
          <p:nvPr/>
        </p:nvSpPr>
        <p:spPr bwMode="auto">
          <a:xfrm flipV="1">
            <a:off x="2329362" y="1537985"/>
            <a:ext cx="1250644" cy="4671154"/>
          </a:xfrm>
          <a:prstGeom prst="curvedRightArrow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de-DE"/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44" y="2463062"/>
            <a:ext cx="3216375" cy="3012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9" y="2463062"/>
            <a:ext cx="3214854" cy="300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27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 Features</a:t>
            </a:r>
            <a:endParaRPr lang="en-US" dirty="0"/>
          </a:p>
        </p:txBody>
      </p:sp>
      <p:sp>
        <p:nvSpPr>
          <p:cNvPr id="4" name="Inhaltsplatzhalter 1"/>
          <p:cNvSpPr>
            <a:spLocks noGrp="1"/>
          </p:cNvSpPr>
          <p:nvPr>
            <p:ph idx="1"/>
          </p:nvPr>
        </p:nvSpPr>
        <p:spPr>
          <a:xfrm>
            <a:off x="539552" y="1268760"/>
            <a:ext cx="8136706" cy="5184576"/>
          </a:xfrm>
        </p:spPr>
        <p:txBody>
          <a:bodyPr>
            <a:noAutofit/>
          </a:bodyPr>
          <a:lstStyle/>
          <a:p>
            <a:pPr marL="457200" indent="-457200">
              <a:buClrTx/>
              <a:buFont typeface="+mj-lt"/>
              <a:buAutoNum type="arabicPeriod"/>
              <a:defRPr/>
            </a:pPr>
            <a:r>
              <a:rPr lang="de-DE" sz="2400" dirty="0" smtClean="0">
                <a:solidFill>
                  <a:srgbClr val="1A5691"/>
                </a:solidFill>
              </a:rPr>
              <a:t>Tabellen, Bilder und Grafiken in Wiki-Seiten einfügen</a:t>
            </a:r>
          </a:p>
          <a:p>
            <a:pPr marL="457200" indent="-457200">
              <a:buClrTx/>
              <a:buFont typeface="+mj-lt"/>
              <a:buAutoNum type="arabicPeriod"/>
              <a:defRPr/>
            </a:pPr>
            <a:r>
              <a:rPr lang="de-DE" sz="2400" dirty="0" smtClean="0">
                <a:solidFill>
                  <a:srgbClr val="1A5691"/>
                </a:solidFill>
              </a:rPr>
              <a:t>Einbindung von Karten (</a:t>
            </a:r>
            <a:r>
              <a:rPr lang="de-DE" sz="2400" dirty="0" err="1" smtClean="0">
                <a:solidFill>
                  <a:srgbClr val="1A5691"/>
                </a:solidFill>
              </a:rPr>
              <a:t>GoogleMaps</a:t>
            </a:r>
            <a:r>
              <a:rPr lang="de-DE" sz="2400" dirty="0" smtClean="0">
                <a:solidFill>
                  <a:srgbClr val="1A5691"/>
                </a:solidFill>
              </a:rPr>
              <a:t>) und Videos (YouTube)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2400" dirty="0">
                <a:solidFill>
                  <a:srgbClr val="1A5691"/>
                </a:solidFill>
              </a:rPr>
              <a:t>Alle Veränderungen </a:t>
            </a:r>
            <a:r>
              <a:rPr lang="de-DE" sz="2400" dirty="0" smtClean="0">
                <a:solidFill>
                  <a:srgbClr val="1A5691"/>
                </a:solidFill>
              </a:rPr>
              <a:t>sind nachvollziehbar </a:t>
            </a:r>
            <a:r>
              <a:rPr lang="de-DE" sz="2400" dirty="0">
                <a:solidFill>
                  <a:srgbClr val="1A5691"/>
                </a:solidFill>
              </a:rPr>
              <a:t>und </a:t>
            </a:r>
            <a:r>
              <a:rPr lang="de-DE" sz="2400" dirty="0" smtClean="0">
                <a:solidFill>
                  <a:srgbClr val="1A5691"/>
                </a:solidFill>
              </a:rPr>
              <a:t>revidierbar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de-DE" sz="2400" dirty="0" smtClean="0">
                <a:solidFill>
                  <a:srgbClr val="1A5691"/>
                </a:solidFill>
              </a:rPr>
              <a:t>Automatisierte Benachrichtigung bei neuen Änderungen</a:t>
            </a:r>
            <a:endParaRPr lang="de-DE" sz="2400" dirty="0">
              <a:solidFill>
                <a:srgbClr val="1A5691"/>
              </a:solidFill>
            </a:endParaRPr>
          </a:p>
          <a:p>
            <a:pPr marL="457200" indent="-457200">
              <a:buClrTx/>
              <a:buFont typeface="+mj-lt"/>
              <a:buAutoNum type="arabicPeriod"/>
              <a:defRPr/>
            </a:pPr>
            <a:r>
              <a:rPr lang="de-DE" sz="2400" dirty="0" smtClean="0">
                <a:solidFill>
                  <a:srgbClr val="1A5691"/>
                </a:solidFill>
              </a:rPr>
              <a:t>Auf Diskussionsseiten können Nutzer zu Inhalten diskutieren</a:t>
            </a:r>
          </a:p>
          <a:p>
            <a:pPr marL="457200" indent="-457200">
              <a:buClrTx/>
              <a:buFont typeface="+mj-lt"/>
              <a:buAutoNum type="arabicPeriod"/>
              <a:defRPr/>
            </a:pPr>
            <a:r>
              <a:rPr lang="de-DE" sz="2400" dirty="0" smtClean="0">
                <a:solidFill>
                  <a:srgbClr val="1A5691"/>
                </a:solidFill>
              </a:rPr>
              <a:t>Internes Nachrichtensystem (</a:t>
            </a:r>
            <a:r>
              <a:rPr lang="de-DE" sz="2400" dirty="0" err="1" smtClean="0">
                <a:solidFill>
                  <a:srgbClr val="1A5691"/>
                </a:solidFill>
              </a:rPr>
              <a:t>Social</a:t>
            </a:r>
            <a:r>
              <a:rPr lang="de-DE" sz="2400" dirty="0" smtClean="0">
                <a:solidFill>
                  <a:srgbClr val="1A5691"/>
                </a:solidFill>
              </a:rPr>
              <a:t> Networking Funktion)</a:t>
            </a:r>
          </a:p>
          <a:p>
            <a:pPr marL="457200" indent="-457200">
              <a:buClrTx/>
              <a:buFont typeface="+mj-lt"/>
              <a:buAutoNum type="arabicPeriod"/>
              <a:defRPr/>
            </a:pPr>
            <a:r>
              <a:rPr lang="de-DE" sz="2400" dirty="0" smtClean="0">
                <a:solidFill>
                  <a:srgbClr val="1A5691"/>
                </a:solidFill>
              </a:rPr>
              <a:t>Ausdruck und PDF Generierung von Wiki-Inhalten</a:t>
            </a:r>
          </a:p>
          <a:p>
            <a:pPr marL="457200" indent="-457200">
              <a:buClrTx/>
              <a:buFont typeface="+mj-lt"/>
              <a:buAutoNum type="arabicPeriod"/>
              <a:defRPr/>
            </a:pPr>
            <a:r>
              <a:rPr lang="de-DE" sz="2400" dirty="0" smtClean="0">
                <a:solidFill>
                  <a:srgbClr val="1A5691"/>
                </a:solidFill>
              </a:rPr>
              <a:t>Alle Nutzer </a:t>
            </a:r>
            <a:r>
              <a:rPr lang="de-DE" sz="2400" dirty="0">
                <a:solidFill>
                  <a:srgbClr val="1A5691"/>
                </a:solidFill>
              </a:rPr>
              <a:t>werden </a:t>
            </a:r>
            <a:r>
              <a:rPr lang="de-DE" sz="2400" dirty="0" smtClean="0">
                <a:solidFill>
                  <a:srgbClr val="1A5691"/>
                </a:solidFill>
              </a:rPr>
              <a:t>über internen </a:t>
            </a:r>
            <a:r>
              <a:rPr lang="de-DE" sz="2400" dirty="0" err="1" smtClean="0">
                <a:solidFill>
                  <a:srgbClr val="1A5691"/>
                </a:solidFill>
              </a:rPr>
              <a:t>Newsblog</a:t>
            </a:r>
            <a:r>
              <a:rPr lang="de-DE" sz="2400" dirty="0" smtClean="0">
                <a:solidFill>
                  <a:srgbClr val="1A5691"/>
                </a:solidFill>
              </a:rPr>
              <a:t> informiert</a:t>
            </a:r>
          </a:p>
          <a:p>
            <a:pPr marL="457200" indent="-457200">
              <a:buClrTx/>
              <a:buFont typeface="+mj-lt"/>
              <a:buAutoNum type="arabicPeriod"/>
              <a:defRPr/>
            </a:pPr>
            <a:r>
              <a:rPr lang="de-DE" sz="2400" dirty="0" smtClean="0">
                <a:solidFill>
                  <a:srgbClr val="1A5691"/>
                </a:solidFill>
              </a:rPr>
              <a:t>Neue Artikel und letzte Aktivitäten können auf Startseite und Portalen angezeigt werden</a:t>
            </a:r>
          </a:p>
          <a:p>
            <a:pPr marL="457200" indent="-457200">
              <a:buClrTx/>
              <a:buFont typeface="+mj-lt"/>
              <a:buAutoNum type="arabicPeriod"/>
              <a:defRPr/>
            </a:pPr>
            <a:r>
              <a:rPr lang="de-DE" sz="2400" dirty="0" smtClean="0">
                <a:solidFill>
                  <a:srgbClr val="1A5691"/>
                </a:solidFill>
              </a:rPr>
              <a:t>Datenbanken bieten eine komfortable Eingabe, Anzeige und Ausgabe strukturierter Daten (inkl. Suchfunktion)</a:t>
            </a:r>
            <a:endParaRPr lang="de-DE" sz="2400" dirty="0">
              <a:solidFill>
                <a:srgbClr val="1A56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57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Anwendungsbeispiele von Datenbanken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2776"/>
            <a:ext cx="4732966" cy="4896544"/>
          </a:xfrm>
        </p:spPr>
        <p:txBody>
          <a:bodyPr>
            <a:normAutofit lnSpcReduction="10000"/>
          </a:bodyPr>
          <a:lstStyle/>
          <a:p>
            <a:r>
              <a:rPr lang="de-DE" sz="2800" dirty="0" smtClean="0"/>
              <a:t>Kalender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200" dirty="0" smtClean="0"/>
              <a:t>Veranstaltungen, Abwesenheiten, Dienstreisen, Besuche, etc.</a:t>
            </a:r>
          </a:p>
          <a:p>
            <a:r>
              <a:rPr lang="de-DE" sz="2800" dirty="0" smtClean="0"/>
              <a:t>Projektdaten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200" dirty="0" smtClean="0"/>
              <a:t>Stammdaten, Fortschritte, Ansprech-partner, Besprechungen, etc.</a:t>
            </a:r>
          </a:p>
          <a:p>
            <a:r>
              <a:rPr lang="de-DE" sz="2800" dirty="0" smtClean="0"/>
              <a:t>Kontakte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200" dirty="0" smtClean="0"/>
              <a:t>Mitarbeiter, Kunden, Gutachter, etc.</a:t>
            </a:r>
          </a:p>
          <a:p>
            <a:r>
              <a:rPr lang="de-DE" sz="2800" dirty="0" smtClean="0"/>
              <a:t>Dokumente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200" dirty="0" smtClean="0"/>
              <a:t>Publikationen, Berichte, Studien, etc.</a:t>
            </a:r>
          </a:p>
          <a:p>
            <a:r>
              <a:rPr lang="de-DE" sz="2800" dirty="0" smtClean="0"/>
              <a:t>Weitere Anwendungen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>Aufgaben (</a:t>
            </a:r>
            <a:r>
              <a:rPr lang="de-DE" sz="2200" dirty="0" err="1" smtClean="0"/>
              <a:t>ToDos</a:t>
            </a:r>
            <a:r>
              <a:rPr lang="de-DE" sz="2200" dirty="0" smtClean="0"/>
              <a:t>), Protokolle, Aktivitäten, Monitoring, etc.</a:t>
            </a:r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166" y="3573016"/>
            <a:ext cx="3614297" cy="248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166" y="1412776"/>
            <a:ext cx="3644203" cy="17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44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Problemstellung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Monitoring oft nicht Teil des Managements</a:t>
            </a:r>
          </a:p>
          <a:p>
            <a:r>
              <a:rPr lang="de-DE" dirty="0"/>
              <a:t>d</a:t>
            </a:r>
            <a:r>
              <a:rPr lang="de-DE" dirty="0" smtClean="0"/>
              <a:t>ient oft „nur“ dem Reporting</a:t>
            </a:r>
          </a:p>
          <a:p>
            <a:r>
              <a:rPr lang="de-DE" dirty="0" smtClean="0"/>
              <a:t>Monitoring wird delegiert; Monitoring Officer </a:t>
            </a:r>
            <a:r>
              <a:rPr lang="de-DE" i="1" dirty="0" smtClean="0"/>
              <a:t>„rennt Daten hinterher“</a:t>
            </a:r>
          </a:p>
          <a:p>
            <a:r>
              <a:rPr lang="de-DE" dirty="0" smtClean="0"/>
              <a:t>Selten werden „richtige“ Systeme eingesetzt</a:t>
            </a:r>
          </a:p>
          <a:p>
            <a:r>
              <a:rPr lang="de-DE" dirty="0" smtClean="0"/>
              <a:t>„</a:t>
            </a:r>
            <a:r>
              <a:rPr lang="de-DE" dirty="0" err="1" smtClean="0"/>
              <a:t>Monitoringsysteme</a:t>
            </a:r>
            <a:r>
              <a:rPr lang="de-DE" dirty="0" smtClean="0"/>
              <a:t>“ in der Realität oft eine lose Sammlung aus Dokumenten (Excel, Word, PowerPoint)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1210-BD48-4419-96BF-1D8A0D0CAF5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38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Exkurs: web-basiert vs. dateizentriert; Web 2.0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2776"/>
            <a:ext cx="5122912" cy="4571481"/>
          </a:xfrm>
        </p:spPr>
        <p:txBody>
          <a:bodyPr>
            <a:normAutofit fontScale="25000" lnSpcReduction="20000"/>
          </a:bodyPr>
          <a:lstStyle/>
          <a:p>
            <a:r>
              <a:rPr lang="de-DE" sz="8000" dirty="0" smtClean="0"/>
              <a:t>Dateien neigen dazu sich zu vervielfältigen und zu verstecken. </a:t>
            </a:r>
            <a:r>
              <a:rPr lang="de-DE" sz="8000" i="1" dirty="0" smtClean="0"/>
              <a:t>„Wo war den nochmal die letzte Version?“</a:t>
            </a:r>
          </a:p>
          <a:p>
            <a:r>
              <a:rPr lang="de-DE" sz="8000" i="1" dirty="0" smtClean="0"/>
              <a:t>i.d.R. </a:t>
            </a:r>
            <a:r>
              <a:rPr lang="de-DE" sz="8000" i="1" dirty="0" err="1" smtClean="0"/>
              <a:t>kollaboratives</a:t>
            </a:r>
            <a:r>
              <a:rPr lang="de-DE" sz="8000" i="1" dirty="0" smtClean="0"/>
              <a:t> Arbeiten mit Dateien nicht möglich</a:t>
            </a:r>
          </a:p>
          <a:p>
            <a:endParaRPr lang="de-DE" sz="8000" i="1" dirty="0" smtClean="0"/>
          </a:p>
          <a:p>
            <a:r>
              <a:rPr lang="de-DE" sz="8000" i="1" dirty="0" smtClean="0"/>
              <a:t>„</a:t>
            </a:r>
            <a:r>
              <a:rPr lang="de-DE" sz="8000" i="1" dirty="0"/>
              <a:t>Bis 2013 werden 80% der Unternehmen zur internen Zusammenarbeit sogenannte Web 2.0 Plattformen nutzen“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e-DE" sz="8000" dirty="0"/>
              <a:t>69% von 71 untersuchten Unternehmen (D, CH, AT) nutzen Wikis</a:t>
            </a:r>
            <a:endParaRPr lang="de-DE" sz="8000" dirty="0">
              <a:hlinkClick r:id="rId2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de-DE" sz="8000" i="1" dirty="0"/>
              <a:t>„Unternehmen laufen Gefahr den Anschluss zu verlieren, wenn sie sich jetzt nicht intensiv mit dem Thema [Web 2.0] auseinandersetzen“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1210-BD48-4419-96BF-1D8A0D0CAF5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Grafik 4" descr="web 2.0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2120" y="1196752"/>
            <a:ext cx="3449037" cy="396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7236296" y="5023941"/>
            <a:ext cx="1765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/>
              <a:t>http://www.epic.co.uk</a:t>
            </a:r>
          </a:p>
        </p:txBody>
      </p:sp>
      <p:pic>
        <p:nvPicPr>
          <p:cNvPr id="7" name="Grafik 6" descr="wikipedia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126" y="5727656"/>
            <a:ext cx="513205" cy="630990"/>
          </a:xfrm>
          <a:prstGeom prst="rect">
            <a:avLst/>
          </a:prstGeom>
        </p:spPr>
      </p:pic>
      <p:pic>
        <p:nvPicPr>
          <p:cNvPr id="8" name="Grafik 7" descr="Blog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570" y="5727655"/>
            <a:ext cx="513205" cy="513205"/>
          </a:xfrm>
          <a:prstGeom prst="rect">
            <a:avLst/>
          </a:prstGeom>
        </p:spPr>
      </p:pic>
      <p:pic>
        <p:nvPicPr>
          <p:cNvPr id="9" name="Grafik 8" descr="twitter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0794" y="5727656"/>
            <a:ext cx="513205" cy="513205"/>
          </a:xfrm>
          <a:prstGeom prst="rect">
            <a:avLst/>
          </a:prstGeom>
        </p:spPr>
      </p:pic>
      <p:pic>
        <p:nvPicPr>
          <p:cNvPr id="10" name="Grafik 9" descr="energypedia_logo_cut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4348" y="5691454"/>
            <a:ext cx="513205" cy="58560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39552" y="5984258"/>
            <a:ext cx="18907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0" dirty="0" smtClean="0">
                <a:hlinkClick r:id="rId2"/>
              </a:rPr>
              <a:t>Quelle: </a:t>
            </a:r>
            <a:r>
              <a:rPr lang="de-DE" sz="1200" b="0" dirty="0" smtClean="0">
                <a:hlinkClick r:id="rId8"/>
              </a:rPr>
              <a:t>www.gartner.com</a:t>
            </a:r>
            <a:endParaRPr lang="de-DE" sz="1200" b="0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5691454"/>
            <a:ext cx="630957" cy="62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42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Vorteile von webbasierten Monitoring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1210-BD48-4419-96BF-1D8A0D0CAF5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67544" y="1340768"/>
            <a:ext cx="8136904" cy="4778771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 smtClean="0"/>
              <a:t>Mobiler</a:t>
            </a:r>
            <a:r>
              <a:rPr lang="en-GB" dirty="0" smtClean="0"/>
              <a:t> </a:t>
            </a:r>
            <a:r>
              <a:rPr lang="en-GB" dirty="0" err="1" smtClean="0"/>
              <a:t>Zugang</a:t>
            </a:r>
            <a:endParaRPr lang="en-GB" dirty="0" smtClean="0"/>
          </a:p>
          <a:p>
            <a:pPr lvl="1">
              <a:buBlip>
                <a:blip r:embed="rId2"/>
              </a:buBlip>
            </a:pPr>
            <a:r>
              <a:rPr lang="en-GB" dirty="0" smtClean="0"/>
              <a:t>Smartphone/ Tablets/ Laptops</a:t>
            </a:r>
          </a:p>
          <a:p>
            <a:pPr lvl="1">
              <a:buBlip>
                <a:blip r:embed="rId2"/>
              </a:buBlip>
            </a:pPr>
            <a:r>
              <a:rPr lang="en-GB" dirty="0" smtClean="0"/>
              <a:t>Partner</a:t>
            </a:r>
          </a:p>
          <a:p>
            <a:r>
              <a:rPr lang="de-DE" dirty="0" err="1"/>
              <a:t>Kollaboratives</a:t>
            </a:r>
            <a:r>
              <a:rPr lang="de-DE" dirty="0"/>
              <a:t> Arbeiten/ Dezentrale Datenpflege durch Verantwortliche im Vorhaben</a:t>
            </a:r>
          </a:p>
          <a:p>
            <a:pPr lvl="1">
              <a:buBlip>
                <a:blip r:embed="rId2"/>
              </a:buBlip>
            </a:pPr>
            <a:r>
              <a:rPr lang="de-DE" dirty="0" smtClean="0"/>
              <a:t>Dezentrale </a:t>
            </a:r>
            <a:r>
              <a:rPr lang="de-DE" dirty="0"/>
              <a:t>Datenpflege durch Verantwortliche im </a:t>
            </a:r>
            <a:r>
              <a:rPr lang="de-DE" dirty="0" smtClean="0"/>
              <a:t>Projekt</a:t>
            </a:r>
            <a:endParaRPr lang="de-DE" dirty="0"/>
          </a:p>
          <a:p>
            <a:pPr lvl="1">
              <a:buBlip>
                <a:blip r:embed="rId2"/>
              </a:buBlip>
            </a:pPr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gibt</a:t>
            </a:r>
            <a:r>
              <a:rPr lang="en-GB" dirty="0" smtClean="0"/>
              <a:t> </a:t>
            </a:r>
            <a:r>
              <a:rPr lang="de-DE" dirty="0" smtClean="0"/>
              <a:t>nur</a:t>
            </a:r>
            <a:r>
              <a:rPr lang="en-GB" dirty="0" smtClean="0"/>
              <a:t> die </a:t>
            </a:r>
            <a:r>
              <a:rPr lang="en-GB" dirty="0" err="1" smtClean="0"/>
              <a:t>eine</a:t>
            </a:r>
            <a:r>
              <a:rPr lang="en-GB" dirty="0" smtClean="0"/>
              <a:t> Version online; </a:t>
            </a:r>
            <a:r>
              <a:rPr lang="de-DE" dirty="0" smtClean="0"/>
              <a:t>Kein</a:t>
            </a:r>
            <a:r>
              <a:rPr lang="en-GB" dirty="0" smtClean="0"/>
              <a:t> </a:t>
            </a:r>
            <a:r>
              <a:rPr lang="de-DE" dirty="0" smtClean="0"/>
              <a:t>irrtümliches</a:t>
            </a:r>
            <a:r>
              <a:rPr lang="en-GB" dirty="0" smtClean="0"/>
              <a:t> </a:t>
            </a:r>
            <a:r>
              <a:rPr lang="en-GB" dirty="0" err="1" smtClean="0"/>
              <a:t>Arbeiten</a:t>
            </a:r>
            <a:r>
              <a:rPr lang="en-GB" dirty="0" smtClean="0"/>
              <a:t> in </a:t>
            </a:r>
            <a:r>
              <a:rPr lang="en-GB" dirty="0" err="1" smtClean="0"/>
              <a:t>einer</a:t>
            </a:r>
            <a:r>
              <a:rPr lang="en-GB" dirty="0" smtClean="0"/>
              <a:t> “</a:t>
            </a:r>
            <a:r>
              <a:rPr lang="en-GB" dirty="0" err="1" smtClean="0"/>
              <a:t>alten</a:t>
            </a:r>
            <a:r>
              <a:rPr lang="en-GB" dirty="0" smtClean="0"/>
              <a:t>” </a:t>
            </a:r>
            <a:r>
              <a:rPr lang="en-GB" dirty="0" err="1" smtClean="0"/>
              <a:t>Datei</a:t>
            </a:r>
            <a:endParaRPr lang="en-GB" dirty="0" smtClean="0"/>
          </a:p>
          <a:p>
            <a:r>
              <a:rPr lang="en-GB" dirty="0" smtClean="0"/>
              <a:t>Management Cockpits/ Tools</a:t>
            </a:r>
          </a:p>
          <a:p>
            <a:pPr lvl="1">
              <a:buBlip>
                <a:blip r:embed="rId2"/>
              </a:buBlip>
            </a:pPr>
            <a:r>
              <a:rPr lang="en-GB" dirty="0" err="1" smtClean="0"/>
              <a:t>Automatisch</a:t>
            </a:r>
            <a:r>
              <a:rPr lang="en-GB" dirty="0" smtClean="0"/>
              <a:t> </a:t>
            </a:r>
            <a:r>
              <a:rPr lang="en-GB" dirty="0" err="1" smtClean="0"/>
              <a:t>generierte</a:t>
            </a:r>
            <a:r>
              <a:rPr lang="en-GB" dirty="0" smtClean="0"/>
              <a:t> </a:t>
            </a:r>
            <a:r>
              <a:rPr lang="en-GB" dirty="0" err="1" smtClean="0"/>
              <a:t>Übersichten</a:t>
            </a:r>
            <a:r>
              <a:rPr lang="en-GB" dirty="0" smtClean="0"/>
              <a:t> </a:t>
            </a:r>
            <a:r>
              <a:rPr lang="en-GB" dirty="0" err="1" smtClean="0"/>
              <a:t>zum</a:t>
            </a:r>
            <a:r>
              <a:rPr lang="en-GB" dirty="0" smtClean="0"/>
              <a:t> </a:t>
            </a:r>
            <a:r>
              <a:rPr lang="en-GB" dirty="0" err="1" smtClean="0"/>
              <a:t>Fortschritt</a:t>
            </a:r>
            <a:r>
              <a:rPr lang="en-GB" dirty="0" smtClean="0"/>
              <a:t> des </a:t>
            </a:r>
            <a:r>
              <a:rPr lang="en-GB" dirty="0" err="1" smtClean="0"/>
              <a:t>Projektes</a:t>
            </a:r>
            <a:r>
              <a:rPr lang="en-GB" dirty="0" smtClean="0"/>
              <a:t>, </a:t>
            </a:r>
            <a:r>
              <a:rPr lang="en-GB" dirty="0" err="1" smtClean="0"/>
              <a:t>Indikator</a:t>
            </a:r>
            <a:r>
              <a:rPr lang="en-GB" dirty="0" smtClean="0"/>
              <a:t> etc.</a:t>
            </a:r>
          </a:p>
          <a:p>
            <a:r>
              <a:rPr lang="en-GB" dirty="0" err="1" smtClean="0"/>
              <a:t>Teil</a:t>
            </a:r>
            <a:r>
              <a:rPr lang="en-GB" dirty="0" smtClean="0"/>
              <a:t> </a:t>
            </a:r>
            <a:r>
              <a:rPr lang="en-GB" dirty="0" smtClean="0"/>
              <a:t>der </a:t>
            </a:r>
            <a:r>
              <a:rPr lang="en-GB" dirty="0" err="1" smtClean="0"/>
              <a:t>WebMo</a:t>
            </a:r>
            <a:r>
              <a:rPr lang="en-GB" dirty="0" smtClean="0"/>
              <a:t> </a:t>
            </a:r>
            <a:r>
              <a:rPr lang="en-GB" dirty="0" err="1" smtClean="0"/>
              <a:t>Gemeinschaft</a:t>
            </a:r>
            <a:endParaRPr lang="en-GB" dirty="0"/>
          </a:p>
          <a:p>
            <a:pPr lvl="1">
              <a:buBlip>
                <a:blip r:embed="rId2"/>
              </a:buBlip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516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Webbasiertes </a:t>
            </a:r>
            <a:r>
              <a:rPr lang="de-DE" dirty="0" err="1" smtClean="0"/>
              <a:t>Monitoringsystem</a:t>
            </a:r>
            <a:r>
              <a:rPr lang="de-DE" dirty="0" smtClean="0"/>
              <a:t> (</a:t>
            </a:r>
            <a:r>
              <a:rPr lang="de-DE" dirty="0" err="1" smtClean="0"/>
              <a:t>WebMo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 smtClean="0"/>
              <a:t>Prinzipien:</a:t>
            </a:r>
          </a:p>
          <a:p>
            <a:r>
              <a:rPr lang="de-DE" dirty="0" smtClean="0"/>
              <a:t>Gemeinsames Monitoring durch Verantwortliche</a:t>
            </a:r>
          </a:p>
          <a:p>
            <a:r>
              <a:rPr lang="de-DE" dirty="0" smtClean="0"/>
              <a:t>Kontinuierliches Monitoring</a:t>
            </a:r>
          </a:p>
          <a:p>
            <a:r>
              <a:rPr lang="de-DE" dirty="0" smtClean="0"/>
              <a:t>Erstellung „im Schlauch“ (top-down)</a:t>
            </a:r>
          </a:p>
          <a:p>
            <a:r>
              <a:rPr lang="de-DE" dirty="0" smtClean="0"/>
              <a:t>Übersichtlichkeit durch Aggregation von Informationen</a:t>
            </a:r>
          </a:p>
          <a:p>
            <a:r>
              <a:rPr lang="de-DE" dirty="0" smtClean="0"/>
              <a:t>Bei gleichzeitiger Beibehaltung der Informationstiefe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1210-BD48-4419-96BF-1D8A0D0CAF5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53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feil nach rechts 33"/>
          <p:cNvSpPr/>
          <p:nvPr/>
        </p:nvSpPr>
        <p:spPr bwMode="auto">
          <a:xfrm rot="597867">
            <a:off x="707074" y="2701699"/>
            <a:ext cx="7160544" cy="1728192"/>
          </a:xfrm>
          <a:prstGeom prst="rightArrow">
            <a:avLst/>
          </a:prstGeom>
          <a:gradFill flip="none" rotWithShape="1">
            <a:gsLst>
              <a:gs pos="0">
                <a:srgbClr val="F1AF33">
                  <a:tint val="66000"/>
                  <a:satMod val="160000"/>
                </a:srgbClr>
              </a:gs>
              <a:gs pos="50000">
                <a:srgbClr val="F1AF33">
                  <a:tint val="44500"/>
                  <a:satMod val="160000"/>
                </a:srgbClr>
              </a:gs>
              <a:gs pos="100000">
                <a:srgbClr val="F1AF33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200" b="1">
              <a:solidFill>
                <a:srgbClr val="999999"/>
              </a:solidFill>
              <a:latin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79512" y="1167483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Management Cockpit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373645" y="2112223"/>
            <a:ext cx="97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Wirkung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2814911" y="1616993"/>
            <a:ext cx="139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Komponente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7447440" y="2485317"/>
            <a:ext cx="1234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Indikator &amp;</a:t>
            </a:r>
          </a:p>
          <a:p>
            <a:pPr algn="ctr"/>
            <a:r>
              <a:rPr lang="de-DE" dirty="0" smtClean="0"/>
              <a:t>Aktivität</a:t>
            </a:r>
            <a:endParaRPr lang="de-DE" dirty="0"/>
          </a:p>
        </p:txBody>
      </p:sp>
      <p:sp>
        <p:nvSpPr>
          <p:cNvPr id="23" name="Gleichschenkliges Dreieck 22"/>
          <p:cNvSpPr/>
          <p:nvPr/>
        </p:nvSpPr>
        <p:spPr bwMode="auto">
          <a:xfrm rot="10800000">
            <a:off x="0" y="786677"/>
            <a:ext cx="9144000" cy="1296144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rgbClr val="F1AF33">
                  <a:tint val="66000"/>
                  <a:satMod val="160000"/>
                </a:srgbClr>
              </a:gs>
              <a:gs pos="50000">
                <a:srgbClr val="F1AF33">
                  <a:tint val="44500"/>
                  <a:satMod val="160000"/>
                </a:srgbClr>
              </a:gs>
              <a:gs pos="100000">
                <a:srgbClr val="F1AF33">
                  <a:tint val="23500"/>
                  <a:satMod val="160000"/>
                </a:srgb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8269043" y="827420"/>
            <a:ext cx="839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1AF33"/>
                </a:solidFill>
              </a:rPr>
              <a:t>Details</a:t>
            </a:r>
            <a:endParaRPr lang="de-DE" b="1" dirty="0">
              <a:solidFill>
                <a:srgbClr val="F1AF33"/>
              </a:solidFill>
            </a:endParaRPr>
          </a:p>
        </p:txBody>
      </p:sp>
      <p:graphicFrame>
        <p:nvGraphicFramePr>
          <p:cNvPr id="39" name="Tabel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358443"/>
              </p:ext>
            </p:extLst>
          </p:nvPr>
        </p:nvGraphicFramePr>
        <p:xfrm>
          <a:off x="0" y="5661248"/>
          <a:ext cx="2286000" cy="5181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86000"/>
              </a:tblGrid>
              <a:tr h="4461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7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bg1"/>
                          </a:solidFill>
                        </a:rPr>
                        <a:t>Projektleiter/-in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7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AF33"/>
                    </a:solidFill>
                  </a:tcPr>
                </a:tc>
              </a:tr>
            </a:tbl>
          </a:graphicData>
        </a:graphic>
      </p:graphicFrame>
      <p:grpSp>
        <p:nvGrpSpPr>
          <p:cNvPr id="4" name="Gruppieren 3"/>
          <p:cNvGrpSpPr/>
          <p:nvPr/>
        </p:nvGrpSpPr>
        <p:grpSpPr>
          <a:xfrm>
            <a:off x="2624723" y="1971079"/>
            <a:ext cx="1813742" cy="3328240"/>
            <a:chOff x="2602337" y="1855714"/>
            <a:chExt cx="1813742" cy="3328240"/>
          </a:xfrm>
        </p:grpSpPr>
        <p:pic>
          <p:nvPicPr>
            <p:cNvPr id="19" name="Grafik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05" b="24265"/>
            <a:stretch/>
          </p:blipFill>
          <p:spPr>
            <a:xfrm>
              <a:off x="2614242" y="1855714"/>
              <a:ext cx="1800000" cy="1668466"/>
            </a:xfrm>
            <a:prstGeom prst="rect">
              <a:avLst/>
            </a:prstGeom>
          </p:spPr>
        </p:pic>
        <p:pic>
          <p:nvPicPr>
            <p:cNvPr id="20" name="Grafik 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7" t="15064" r="3477"/>
            <a:stretch/>
          </p:blipFill>
          <p:spPr>
            <a:xfrm>
              <a:off x="2602337" y="3524180"/>
              <a:ext cx="1813742" cy="1659774"/>
            </a:xfrm>
            <a:prstGeom prst="rect">
              <a:avLst/>
            </a:prstGeom>
          </p:spPr>
        </p:pic>
      </p:grpSp>
      <p:grpSp>
        <p:nvGrpSpPr>
          <p:cNvPr id="6" name="Gruppieren 5"/>
          <p:cNvGrpSpPr/>
          <p:nvPr/>
        </p:nvGrpSpPr>
        <p:grpSpPr>
          <a:xfrm>
            <a:off x="323528" y="1672157"/>
            <a:ext cx="1800000" cy="2267433"/>
            <a:chOff x="323528" y="1556792"/>
            <a:chExt cx="1800000" cy="2267433"/>
          </a:xfrm>
        </p:grpSpPr>
        <p:pic>
          <p:nvPicPr>
            <p:cNvPr id="22" name="Grafik 21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3528" y="1556792"/>
              <a:ext cx="1800000" cy="1181534"/>
            </a:xfrm>
            <a:prstGeom prst="rect">
              <a:avLst/>
            </a:prstGeom>
          </p:spPr>
        </p:pic>
        <p:pic>
          <p:nvPicPr>
            <p:cNvPr id="28" name="Grafik 27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3528" y="2736362"/>
              <a:ext cx="1800000" cy="1087863"/>
            </a:xfrm>
            <a:prstGeom prst="rect">
              <a:avLst/>
            </a:prstGeom>
          </p:spPr>
        </p:pic>
      </p:grpSp>
      <p:grpSp>
        <p:nvGrpSpPr>
          <p:cNvPr id="5" name="Gruppieren 4"/>
          <p:cNvGrpSpPr/>
          <p:nvPr/>
        </p:nvGrpSpPr>
        <p:grpSpPr>
          <a:xfrm>
            <a:off x="4939660" y="2664192"/>
            <a:ext cx="1800000" cy="2709024"/>
            <a:chOff x="4939660" y="2548827"/>
            <a:chExt cx="1800000" cy="2709024"/>
          </a:xfrm>
        </p:grpSpPr>
        <p:pic>
          <p:nvPicPr>
            <p:cNvPr id="29" name="Grafik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9660" y="2548827"/>
              <a:ext cx="1800000" cy="1805240"/>
            </a:xfrm>
            <a:prstGeom prst="rect">
              <a:avLst/>
            </a:prstGeom>
          </p:spPr>
        </p:pic>
        <p:pic>
          <p:nvPicPr>
            <p:cNvPr id="30" name="Grafik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9660" y="4330340"/>
              <a:ext cx="1800000" cy="927511"/>
            </a:xfrm>
            <a:prstGeom prst="rect">
              <a:avLst/>
            </a:prstGeom>
          </p:spPr>
        </p:pic>
      </p:grpSp>
      <p:grpSp>
        <p:nvGrpSpPr>
          <p:cNvPr id="35" name="Gruppieren 34"/>
          <p:cNvGrpSpPr/>
          <p:nvPr/>
        </p:nvGrpSpPr>
        <p:grpSpPr>
          <a:xfrm>
            <a:off x="7164596" y="3112317"/>
            <a:ext cx="1804762" cy="2059950"/>
            <a:chOff x="3291330" y="1772816"/>
            <a:chExt cx="1804762" cy="2059950"/>
          </a:xfrm>
        </p:grpSpPr>
        <p:pic>
          <p:nvPicPr>
            <p:cNvPr id="36" name="Grafik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1330" y="3054674"/>
              <a:ext cx="1800000" cy="778092"/>
            </a:xfrm>
            <a:prstGeom prst="rect">
              <a:avLst/>
            </a:prstGeom>
          </p:spPr>
        </p:pic>
        <p:pic>
          <p:nvPicPr>
            <p:cNvPr id="37" name="Grafik 3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968"/>
            <a:stretch/>
          </p:blipFill>
          <p:spPr>
            <a:xfrm>
              <a:off x="3296092" y="1772816"/>
              <a:ext cx="1800000" cy="1279947"/>
            </a:xfrm>
            <a:prstGeom prst="rect">
              <a:avLst/>
            </a:prstGeom>
          </p:spPr>
        </p:pic>
      </p:grpSp>
      <p:sp>
        <p:nvSpPr>
          <p:cNvPr id="38" name="Textfeld 37"/>
          <p:cNvSpPr txBox="1"/>
          <p:nvPr/>
        </p:nvSpPr>
        <p:spPr>
          <a:xfrm>
            <a:off x="672311" y="188640"/>
            <a:ext cx="2371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>
                <a:solidFill>
                  <a:srgbClr val="F1AF33"/>
                </a:solidFill>
              </a:rPr>
              <a:t>WebMo</a:t>
            </a:r>
            <a:r>
              <a:rPr lang="de-DE" sz="2400" b="1" dirty="0" smtClean="0">
                <a:solidFill>
                  <a:srgbClr val="F1AF33"/>
                </a:solidFill>
              </a:rPr>
              <a:t> - Aufbau</a:t>
            </a:r>
            <a:endParaRPr lang="de-DE" sz="2400" b="1" dirty="0">
              <a:solidFill>
                <a:srgbClr val="F1AF33"/>
              </a:solidFill>
            </a:endParaRPr>
          </a:p>
        </p:txBody>
      </p:sp>
      <p:graphicFrame>
        <p:nvGraphicFramePr>
          <p:cNvPr id="25" name="Tabel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457990"/>
              </p:ext>
            </p:extLst>
          </p:nvPr>
        </p:nvGraphicFramePr>
        <p:xfrm>
          <a:off x="2286000" y="5661248"/>
          <a:ext cx="2286000" cy="5181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86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7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bg1"/>
                          </a:solidFill>
                        </a:rPr>
                        <a:t>Komponentenleiter/-in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7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AF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el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084391"/>
              </p:ext>
            </p:extLst>
          </p:nvPr>
        </p:nvGraphicFramePr>
        <p:xfrm>
          <a:off x="6858000" y="5661248"/>
          <a:ext cx="2286000" cy="5181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8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bg1"/>
                          </a:solidFill>
                        </a:rPr>
                        <a:t>Verantwortlicher/-e </a:t>
                      </a:r>
                    </a:p>
                    <a:p>
                      <a:pPr algn="ctr"/>
                      <a:r>
                        <a:rPr lang="de-DE" sz="1400" dirty="0" smtClean="0">
                          <a:solidFill>
                            <a:schemeClr val="bg1"/>
                          </a:solidFill>
                        </a:rPr>
                        <a:t>für Indikator &amp;</a:t>
                      </a:r>
                      <a:r>
                        <a:rPr lang="de-DE" sz="1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1400" baseline="0" dirty="0" smtClean="0">
                          <a:solidFill>
                            <a:schemeClr val="bg1"/>
                          </a:solidFill>
                        </a:rPr>
                        <a:t>Aktivität</a:t>
                      </a:r>
                      <a:endParaRPr lang="de-DE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AF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el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093217"/>
              </p:ext>
            </p:extLst>
          </p:nvPr>
        </p:nvGraphicFramePr>
        <p:xfrm>
          <a:off x="4572000" y="5661248"/>
          <a:ext cx="2286000" cy="5181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8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solidFill>
                            <a:schemeClr val="bg1"/>
                          </a:solidFill>
                        </a:rPr>
                        <a:t>Verantwortlicher/-e </a:t>
                      </a:r>
                    </a:p>
                    <a:p>
                      <a:pPr algn="ctr"/>
                      <a:r>
                        <a:rPr lang="de-DE" sz="1400" dirty="0" smtClean="0">
                          <a:solidFill>
                            <a:schemeClr val="bg1"/>
                          </a:solidFill>
                        </a:rPr>
                        <a:t>für Wirkung/</a:t>
                      </a:r>
                      <a:r>
                        <a:rPr lang="de-DE" sz="1400" baseline="0" dirty="0" smtClean="0">
                          <a:solidFill>
                            <a:schemeClr val="bg1"/>
                          </a:solidFill>
                        </a:rPr>
                        <a:t> Veränderung</a:t>
                      </a:r>
                      <a:endParaRPr lang="de-DE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AF3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72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7" grpId="0"/>
      <p:bldP spid="10" grpId="0"/>
      <p:bldP spid="11" grpId="0"/>
      <p:bldP spid="12" grpId="0"/>
      <p:bldP spid="23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Management Cockpit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427984" y="1412776"/>
            <a:ext cx="4258816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 smtClean="0"/>
              <a:t>Das Management Cockpit zeigt den</a:t>
            </a:r>
          </a:p>
          <a:p>
            <a:pPr marL="457200" lvl="1" indent="0">
              <a:buNone/>
            </a:pPr>
            <a:r>
              <a:rPr lang="de-DE" sz="1600" dirty="0" smtClean="0"/>
              <a:t>	Stand der Zielerreichung </a:t>
            </a:r>
          </a:p>
          <a:p>
            <a:pPr marL="457200" lvl="1" indent="0">
              <a:buNone/>
            </a:pPr>
            <a:r>
              <a:rPr lang="de-DE" sz="1600" dirty="0" smtClean="0"/>
              <a:t>	Fortschritt der Zielindikatoren</a:t>
            </a:r>
          </a:p>
          <a:p>
            <a:pPr marL="457200" lvl="1" indent="0">
              <a:buNone/>
            </a:pPr>
            <a:endParaRPr lang="de-DE" sz="1600" dirty="0" smtClean="0"/>
          </a:p>
          <a:p>
            <a:endParaRPr lang="de-DE" sz="2000" dirty="0"/>
          </a:p>
          <a:p>
            <a:endParaRPr lang="de-DE" sz="2000" dirty="0" smtClean="0"/>
          </a:p>
          <a:p>
            <a:pPr marL="457200" lvl="1" indent="0">
              <a:buNone/>
            </a:pPr>
            <a:r>
              <a:rPr lang="de-DE" sz="2000" dirty="0" smtClean="0"/>
              <a:t>	</a:t>
            </a:r>
            <a:r>
              <a:rPr lang="de-DE" sz="1600" dirty="0" smtClean="0"/>
              <a:t>Name </a:t>
            </a:r>
            <a:r>
              <a:rPr lang="de-DE" sz="1600" dirty="0"/>
              <a:t>und Fortschritt der 	einzelnen Komponenten</a:t>
            </a:r>
          </a:p>
          <a:p>
            <a:pPr marL="457200" lvl="1" indent="0">
              <a:buNone/>
            </a:pPr>
            <a:endParaRPr lang="de-DE" sz="1600" dirty="0" smtClean="0"/>
          </a:p>
          <a:p>
            <a:pPr marL="457200" lvl="1" indent="0">
              <a:buNone/>
            </a:pPr>
            <a:r>
              <a:rPr lang="de-DE" sz="1600" dirty="0"/>
              <a:t>	</a:t>
            </a:r>
            <a:r>
              <a:rPr lang="de-DE" sz="1600" dirty="0" smtClean="0"/>
              <a:t>Dazu </a:t>
            </a:r>
            <a:r>
              <a:rPr lang="de-DE" sz="1600" dirty="0"/>
              <a:t>ein Kommentar zum Stand der </a:t>
            </a:r>
            <a:r>
              <a:rPr lang="de-DE" sz="1600" dirty="0" smtClean="0"/>
              <a:t>	Komponenten</a:t>
            </a:r>
            <a:endParaRPr lang="de-DE" sz="1600" dirty="0"/>
          </a:p>
          <a:p>
            <a:pPr marL="457200" lvl="1" indent="0">
              <a:buNone/>
            </a:pPr>
            <a:endParaRPr lang="de-DE" sz="1600" dirty="0" smtClean="0"/>
          </a:p>
          <a:p>
            <a:pPr marL="457200" lvl="1" indent="0">
              <a:buNone/>
            </a:pPr>
            <a:r>
              <a:rPr lang="de-DE" sz="1600" dirty="0" smtClean="0"/>
              <a:t>Die Bewertung des Ziels, der Indikatoren und der Komponenten werden auf den folgenden </a:t>
            </a:r>
            <a:r>
              <a:rPr lang="de-DE" sz="1600" dirty="0" err="1" smtClean="0"/>
              <a:t>WebMo</a:t>
            </a:r>
            <a:r>
              <a:rPr lang="de-DE" sz="1600" dirty="0" smtClean="0"/>
              <a:t>-Seiten vorgenommen.</a:t>
            </a:r>
            <a:endParaRPr lang="de-DE" sz="1600" dirty="0"/>
          </a:p>
          <a:p>
            <a:pPr marL="457200" lvl="1" indent="0">
              <a:buNone/>
            </a:pPr>
            <a:endParaRPr lang="de-DE" sz="16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1210-BD48-4419-96BF-1D8A0D0CAF5D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765442" cy="474469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Gerade Verbindung mit Pfeil 16"/>
          <p:cNvCxnSpPr/>
          <p:nvPr/>
        </p:nvCxnSpPr>
        <p:spPr>
          <a:xfrm flipH="1">
            <a:off x="1763688" y="1916832"/>
            <a:ext cx="3600400" cy="72008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H="1">
            <a:off x="2987824" y="2276872"/>
            <a:ext cx="2376264" cy="576064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 flipH="1">
            <a:off x="2771800" y="3641105"/>
            <a:ext cx="2592288" cy="579984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H="1">
            <a:off x="3203848" y="4437112"/>
            <a:ext cx="2160240" cy="648073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55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Projekt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99992" y="1268760"/>
            <a:ext cx="4186808" cy="4857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000" dirty="0" smtClean="0"/>
              <a:t>Die Projektseite fasst grundlegende Informationen über das Projekt zusammen, z.B.</a:t>
            </a:r>
          </a:p>
          <a:p>
            <a:pPr marL="0" indent="0">
              <a:buNone/>
            </a:pPr>
            <a:r>
              <a:rPr lang="de-DE" sz="1800" dirty="0"/>
              <a:t>	</a:t>
            </a:r>
            <a:r>
              <a:rPr lang="de-DE" sz="1600" dirty="0" smtClean="0"/>
              <a:t>Ziel</a:t>
            </a:r>
          </a:p>
          <a:p>
            <a:pPr marL="0" indent="0">
              <a:buNone/>
            </a:pPr>
            <a:r>
              <a:rPr lang="de-DE" sz="1600" dirty="0"/>
              <a:t>	</a:t>
            </a:r>
            <a:r>
              <a:rPr lang="de-DE" sz="1600" dirty="0" smtClean="0"/>
              <a:t>Projektverantwortlicher</a:t>
            </a:r>
          </a:p>
          <a:p>
            <a:pPr marL="0" indent="0">
              <a:buNone/>
            </a:pPr>
            <a:r>
              <a:rPr lang="de-DE" sz="1600" dirty="0" smtClean="0"/>
              <a:t>	Umsetzungspartner</a:t>
            </a:r>
          </a:p>
          <a:p>
            <a:pPr marL="0" indent="0">
              <a:buNone/>
            </a:pPr>
            <a:r>
              <a:rPr lang="de-DE" sz="1700" dirty="0"/>
              <a:t>	</a:t>
            </a:r>
            <a:endParaRPr lang="de-DE" sz="17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 smtClean="0"/>
              <a:t>Außerdem kann eine Grafik des GIZ Wirkungsmodell hochgeladen werden, das die Wirkungszusammenhänge visualisiert.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 smtClean="0"/>
              <a:t>Es wird außerdem dokumentiert, ob es Herausforderungen gibt, die das Projekt als Ganzes betreffen.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61210-BD48-4419-96BF-1D8A0D0CAF5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600400" cy="47764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erade Verbindung mit Pfeil 6"/>
          <p:cNvCxnSpPr/>
          <p:nvPr/>
        </p:nvCxnSpPr>
        <p:spPr>
          <a:xfrm flipH="1">
            <a:off x="1331640" y="2276872"/>
            <a:ext cx="4104456" cy="1152128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>
            <a:off x="3275856" y="2581672"/>
            <a:ext cx="2160240" cy="576064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H="1">
            <a:off x="2987824" y="5229200"/>
            <a:ext cx="1512168" cy="504056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H="1" flipV="1">
            <a:off x="3592238" y="2276873"/>
            <a:ext cx="907754" cy="1662174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H="1">
            <a:off x="1691680" y="2852936"/>
            <a:ext cx="3801116" cy="1008112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25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772</Words>
  <Application>Microsoft Office PowerPoint</Application>
  <PresentationFormat>Bildschirmpräsentation (4:3)</PresentationFormat>
  <Paragraphs>215</Paragraphs>
  <Slides>25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6" baseType="lpstr">
      <vt:lpstr>Larissa</vt:lpstr>
      <vt:lpstr>WebMo – webbasiertes Monitoring</vt:lpstr>
      <vt:lpstr>Monitoring</vt:lpstr>
      <vt:lpstr>Problemstellung</vt:lpstr>
      <vt:lpstr>Exkurs: web-basiert vs. dateizentriert; Web 2.0</vt:lpstr>
      <vt:lpstr>Vorteile von webbasierten Monitoring</vt:lpstr>
      <vt:lpstr>Webbasiertes Monitoringsystem (WebMo)</vt:lpstr>
      <vt:lpstr>PowerPoint-Präsentation</vt:lpstr>
      <vt:lpstr>Management Cockpit</vt:lpstr>
      <vt:lpstr>Projekt</vt:lpstr>
      <vt:lpstr>Handlungsfeld</vt:lpstr>
      <vt:lpstr>Wirkung</vt:lpstr>
      <vt:lpstr>Indikator</vt:lpstr>
      <vt:lpstr>Aktivität</vt:lpstr>
      <vt:lpstr>Erstellung neuer Einträge „im Schlauch“</vt:lpstr>
      <vt:lpstr>Änderungen / Updates</vt:lpstr>
      <vt:lpstr>Hilfeseiten</vt:lpstr>
      <vt:lpstr>Kontakt</vt:lpstr>
      <vt:lpstr>Aufbau von Wikis</vt:lpstr>
      <vt:lpstr>Wissensmanagement mit Wikis</vt:lpstr>
      <vt:lpstr>Wissensmanagement mit Wikis</vt:lpstr>
      <vt:lpstr>Wissensmanagement mit Wikis</vt:lpstr>
      <vt:lpstr>Der Editor – einfache Bearbeitung von Seiten</vt:lpstr>
      <vt:lpstr>Aus der Inbox ins Wiki</vt:lpstr>
      <vt:lpstr>Weitere Features</vt:lpstr>
      <vt:lpstr>Anwendungsbeispiele von Datenbanken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Katharina Wiedemann</dc:creator>
  <cp:lastModifiedBy>Benjamin Rebenich</cp:lastModifiedBy>
  <cp:revision>101</cp:revision>
  <cp:lastPrinted>2013-06-13T08:47:18Z</cp:lastPrinted>
  <dcterms:created xsi:type="dcterms:W3CDTF">2013-01-24T15:12:32Z</dcterms:created>
  <dcterms:modified xsi:type="dcterms:W3CDTF">2013-08-15T06:31:56Z</dcterms:modified>
</cp:coreProperties>
</file>